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1"/>
  </p:notesMasterIdLst>
  <p:handoutMasterIdLst>
    <p:handoutMasterId r:id="rId72"/>
  </p:handoutMasterIdLst>
  <p:sldIdLst>
    <p:sldId id="748" r:id="rId2"/>
    <p:sldId id="1050" r:id="rId3"/>
    <p:sldId id="1304" r:id="rId4"/>
    <p:sldId id="1280" r:id="rId5"/>
    <p:sldId id="1317" r:id="rId6"/>
    <p:sldId id="1111" r:id="rId7"/>
    <p:sldId id="1113" r:id="rId8"/>
    <p:sldId id="337" r:id="rId9"/>
    <p:sldId id="972" r:id="rId10"/>
    <p:sldId id="338" r:id="rId11"/>
    <p:sldId id="342" r:id="rId12"/>
    <p:sldId id="341" r:id="rId13"/>
    <p:sldId id="1316" r:id="rId14"/>
    <p:sldId id="980" r:id="rId15"/>
    <p:sldId id="981" r:id="rId16"/>
    <p:sldId id="982" r:id="rId17"/>
    <p:sldId id="983" r:id="rId18"/>
    <p:sldId id="984" r:id="rId19"/>
    <p:sldId id="985" r:id="rId20"/>
    <p:sldId id="986" r:id="rId21"/>
    <p:sldId id="987" r:id="rId22"/>
    <p:sldId id="988" r:id="rId23"/>
    <p:sldId id="989" r:id="rId24"/>
    <p:sldId id="1314" r:id="rId25"/>
    <p:sldId id="1315" r:id="rId26"/>
    <p:sldId id="1289" r:id="rId27"/>
    <p:sldId id="1115" r:id="rId28"/>
    <p:sldId id="1318" r:id="rId29"/>
    <p:sldId id="990" r:id="rId30"/>
    <p:sldId id="991" r:id="rId31"/>
    <p:sldId id="365" r:id="rId32"/>
    <p:sldId id="992" r:id="rId33"/>
    <p:sldId id="993" r:id="rId34"/>
    <p:sldId id="368" r:id="rId35"/>
    <p:sldId id="994" r:id="rId36"/>
    <p:sldId id="995" r:id="rId37"/>
    <p:sldId id="996" r:id="rId38"/>
    <p:sldId id="997" r:id="rId39"/>
    <p:sldId id="375" r:id="rId40"/>
    <p:sldId id="998" r:id="rId41"/>
    <p:sldId id="999" r:id="rId42"/>
    <p:sldId id="1000" r:id="rId43"/>
    <p:sldId id="1001" r:id="rId44"/>
    <p:sldId id="1002" r:id="rId45"/>
    <p:sldId id="1297" r:id="rId46"/>
    <p:sldId id="1307" r:id="rId47"/>
    <p:sldId id="1269" r:id="rId48"/>
    <p:sldId id="1270" r:id="rId49"/>
    <p:sldId id="1308" r:id="rId50"/>
    <p:sldId id="1048" r:id="rId51"/>
    <p:sldId id="1049" r:id="rId52"/>
    <p:sldId id="1309" r:id="rId53"/>
    <p:sldId id="1051" r:id="rId54"/>
    <p:sldId id="1052" r:id="rId55"/>
    <p:sldId id="1110" r:id="rId56"/>
    <p:sldId id="1053" r:id="rId57"/>
    <p:sldId id="1054" r:id="rId58"/>
    <p:sldId id="1055" r:id="rId59"/>
    <p:sldId id="1056" r:id="rId60"/>
    <p:sldId id="1311" r:id="rId61"/>
    <p:sldId id="1058" r:id="rId62"/>
    <p:sldId id="1059" r:id="rId63"/>
    <p:sldId id="1312" r:id="rId64"/>
    <p:sldId id="1313" r:id="rId65"/>
    <p:sldId id="1062" r:id="rId66"/>
    <p:sldId id="1063" r:id="rId67"/>
    <p:sldId id="1064" r:id="rId68"/>
    <p:sldId id="1065" r:id="rId69"/>
    <p:sldId id="1066" r:id="rId70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511" autoAdjust="0"/>
    <p:restoredTop sz="94616" autoAdjust="0"/>
  </p:normalViewPr>
  <p:slideViewPr>
    <p:cSldViewPr snapToGrid="0">
      <p:cViewPr varScale="1">
        <p:scale>
          <a:sx n="120" d="100"/>
          <a:sy n="120" d="100"/>
        </p:scale>
        <p:origin x="741" y="8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20726"/>
    </p:cViewPr>
  </p:sorterViewPr>
  <p:notesViewPr>
    <p:cSldViewPr snapToGrid="0">
      <p:cViewPr varScale="1">
        <p:scale>
          <a:sx n="86" d="100"/>
          <a:sy n="86" d="100"/>
        </p:scale>
        <p:origin x="-744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3D189BF9-A1F6-4EB4-86A0-6B0BBE06D0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7315200" cy="480060"/>
          </a:xfrm>
          <a:prstGeom prst="rect">
            <a:avLst/>
          </a:prstGeom>
        </p:spPr>
        <p:txBody>
          <a:bodyPr vert="horz" lIns="96654" tIns="48328" rIns="96654" bIns="48328" rtlCol="0"/>
          <a:lstStyle>
            <a:lvl1pPr algn="l">
              <a:defRPr sz="1300"/>
            </a:lvl1pPr>
          </a:lstStyle>
          <a:p>
            <a:pPr algn="ctr"/>
            <a:r>
              <a:rPr lang="en-US" dirty="0"/>
              <a:t>Lecture 1 – Orientation and intro to logic circuits – 2016-06-21</a:t>
            </a: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r">
              <a:defRPr sz="1300"/>
            </a:lvl1pPr>
          </a:lstStyle>
          <a:p>
            <a:fld id="{1BE3F526-AC99-4C79-87DD-F441C44B1992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0" tIns="48321" rIns="96640" bIns="483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40" tIns="48321" rIns="96640" bIns="4832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6A76B06F-A4C4-4379-B8A7-E3C360C9F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69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D8069-0551-0851-0DCF-941EB2228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3A7BEA-6DED-13DD-485F-259EC94DA2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D14EF2-DE49-397B-FF47-98597FE754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9FF6D9-2AEB-8267-0F0B-AB8605C7B3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80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DBA76-A5DA-233F-298B-3CDE74536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C9AA54-8E6C-F577-EEFA-59E30CCBB3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A831B3-D46C-5C96-F766-8E3022A10E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05D02F-3093-CC35-6290-31E4201260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83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In general, not practical to test all cases for any program.</a:t>
            </a:r>
          </a:p>
          <a:p>
            <a:r>
              <a:rPr lang="en-US" sz="1200" b="1" kern="12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           But in normal programs, at least you can usually use a specific</a:t>
            </a:r>
          </a:p>
          <a:p>
            <a:r>
              <a:rPr lang="en-US" sz="1200" b="1" kern="12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           set of inputs to test a specific case.  It's </a:t>
            </a:r>
          </a:p>
          <a:p>
            <a:r>
              <a:rPr lang="en-US" sz="1200" b="1" kern="12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But, much harder in</a:t>
            </a:r>
            <a:r>
              <a:rPr lang="en-US" sz="1200" b="1" kern="1200" baseline="0" dirty="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multi-threaded programs to know what order to test, and to</a:t>
            </a:r>
            <a:r>
              <a:rPr lang="en-US" sz="1200" b="1" kern="1200" baseline="0" dirty="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force this order.</a:t>
            </a:r>
          </a:p>
          <a:p>
            <a:endParaRPr lang="en-US" sz="1200" b="1" kern="1200" dirty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  <a:p>
            <a:r>
              <a:rPr lang="en-US" sz="1200" b="1" kern="12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Bugs may only happen sometimes (even on the same input); this makes</a:t>
            </a:r>
            <a:r>
              <a:rPr lang="en-US" sz="1200" b="1" kern="1200" baseline="0" dirty="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debugging really hard</a:t>
            </a:r>
            <a:endParaRPr lang="en-US" sz="1200" b="0" kern="1200" dirty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  <a:p>
            <a:endParaRPr lang="en-US" sz="1200" b="0" kern="1200" dirty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  <a:p>
            <a:r>
              <a:rPr lang="en-US" sz="1200" b="0" kern="12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northeast blackout of 2003 (affected 55 million people in 8 states</a:t>
            </a:r>
            <a:r>
              <a:rPr lang="en-US" sz="1200" b="0" kern="1200" baseline="0" dirty="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</a:t>
            </a:r>
            <a:r>
              <a:rPr lang="en-US" sz="1200" b="0" kern="12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and Canada)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9A20B-E167-2E4E-BE18-AA9F5BF5FBB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92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correct concurrent program should work correctly no matter how fast the CPUs execute the threads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9A20B-E167-2E4E-BE18-AA9F5BF5FBB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655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A2DDF-8DD9-EF50-D549-42FD08AD5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E35178-F8B0-FEFB-F48F-FC96FC4DBC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CF4F22-87A5-F9ED-B58C-F8BD159536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correct concurrent program should work correctly no matter how fast the CPUs execute the threads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7523A-BAEE-3DAD-B816-ED95721B0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9A20B-E167-2E4E-BE18-AA9F5BF5FBB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040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745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400EB-0273-49CE-08E3-76905831A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D985B8-7173-9BA9-4737-7589E5B2F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627C3F-A60D-09BF-BAFB-B2B4D6298A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DF1A7-9847-43CD-B7A7-8C2F33151E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044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Symmetric</a:t>
            </a:r>
            <a:r>
              <a:rPr lang="en-US" baseline="0" dirty="0"/>
              <a:t> vs. asymmetric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9A20B-E167-2E4E-BE18-AA9F5BF5FBB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4374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you'd normally be holding the lock when calling wait anyway,</a:t>
            </a:r>
          </a:p>
          <a:p>
            <a:r>
              <a:rPr lang="en-US" sz="1200" b="0" kern="12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           because you're probably going to wait based on a condition that</a:t>
            </a:r>
          </a:p>
          <a:p>
            <a:r>
              <a:rPr lang="en-US" sz="1200" b="0" kern="1200" dirty="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           you discerned by reading shared data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9A20B-E167-2E4E-BE18-AA9F5BF5FBB1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804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2DF91-B0CF-86DA-5F5F-FBDFDC740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EA230D-D2F5-C7B3-2712-4CF9A9361C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96D3C6-1A33-71CC-857C-595768CDE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8CD67-65A2-4B6F-923A-FA02219E6C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7962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64BD9-9DEF-5EB9-A375-20D68E0D8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7F7E81-DC95-C50D-664F-8A4FEEC2DE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5B858C-4B4B-D73B-7EF6-6FE9A1744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B23420-9764-1693-58FA-951DF16A0A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8197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662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5770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8014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5802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8365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35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399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2931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899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2581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670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3761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0258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8043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174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4045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5137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3588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5504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554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EDBC-E1CB-447B-A6CB-199B83D30E55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400"/>
            </a:lvl1pPr>
            <a:lvl2pPr marL="461963" indent="-4763">
              <a:spcBef>
                <a:spcPts val="1000"/>
              </a:spcBef>
              <a:buNone/>
              <a:defRPr sz="2400"/>
            </a:lvl2pPr>
            <a:lvl3pPr marL="914400" indent="0">
              <a:spcBef>
                <a:spcPts val="800"/>
              </a:spcBef>
              <a:buNone/>
              <a:defRPr sz="2400"/>
            </a:lvl3pPr>
            <a:lvl4pPr marL="1376363" indent="-3175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5E6C-F4B7-4AD9-B1ED-40575804834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410A0-A706-4F13-BF64-58113C4E9CAB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FADF-F447-4E26-B962-00197790B4FB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F53-4D72-4C45-B9D5-E8FF860BA800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973B-7A82-41D8-B415-3A7165D2F9E1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4DA78-41C2-45EF-912A-AD1352A66385}" type="datetime1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AB5EC-A1EA-4B4C-8127-813C8198BD91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99BA-C41E-4203-8A1A-FBA6FE020700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606A-AAA3-4CF0-A5AD-CDB7DB4BC3A1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3412-A15C-45A3-8229-867492880CF6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30651-BB49-4BDA-A267-083EB78EE007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nha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229600" cy="1905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EECS 498 System Design of a Search Engine</a:t>
            </a:r>
            <a:br>
              <a:rPr lang="en-US" sz="3600" dirty="0"/>
            </a:br>
            <a:r>
              <a:rPr lang="en-US" sz="3100" dirty="0"/>
              <a:t>Winter 2026</a:t>
            </a:r>
            <a:br>
              <a:rPr lang="en-US" sz="4000" dirty="0"/>
            </a:br>
            <a:r>
              <a:rPr lang="en-US" sz="3100" dirty="0"/>
              <a:t>Lecture 9:  Locks and condition variables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21724" y="3962400"/>
            <a:ext cx="6679276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Nicole Hamilton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https://web.eecs.umich.edu/~nham/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4"/>
              </a:rPr>
              <a:t>nham@umich.edu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4A88D4-E583-4E05-A637-56F441D7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locks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condition variables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RAII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multi-reader/single-writer locks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05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BC9C0-94B9-AAE0-3FA9-9EA07694B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38D5F-8EB1-2059-840E-AC62823ED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18F65-DF46-9E13-2CB8-26122ECC1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locks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condition variables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RAII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multi-reader/single-writer locks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D1710C-7BE5-D903-EB26-122B02E53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773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97C99-3EB5-A121-FB74-52583DBF5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4E505-99DC-8FFE-3B7A-4E4260A8F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Would like to start having short meetings with each team starting with tomorrow’s lab.</a:t>
            </a:r>
          </a:p>
          <a:p>
            <a:pPr marL="457200" indent="-457200">
              <a:buAutoNum type="arabicPeriod"/>
            </a:pPr>
            <a:r>
              <a:rPr lang="en-US" dirty="0"/>
              <a:t>Questions about homework, reading, where you should be at this point, anything else?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9BE9C9-2D0A-32C2-376D-DF390A55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8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56B96-B2B6-B312-DD83-660760E0C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C75D7-E7E2-DEF1-3F85-10A58B15A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88C83-4CE2-024D-925B-C9F30AD19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locks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condition variables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RAII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multi-reader/single-writer locks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72FF2-353B-3FA0-0A49-CD2259952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306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C6F3-C500-40B6-85A7-27D193DB0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AB73C-6E03-4914-8627-7D6A49588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All the threads share the same memory space.  If one makes a change, it’s instantly seen by the others.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Must avoid scribbling on data being read by another thread.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If a data structure is being updated, other threads should not be reading it until the update is finished.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They need a protocol for locking the data, establishing ownership.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C37263-D69F-4C77-AEC0-020E83567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246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3FC93-CB69-40C6-B1D6-DEFF5EF87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2FC4F-EF47-4D58-8CF2-480C5936E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800" dirty="0"/>
              <a:t>The problem is called </a:t>
            </a:r>
            <a:r>
              <a:rPr lang="en-US" sz="2800" i="1" dirty="0">
                <a:solidFill>
                  <a:srgbClr val="C00000"/>
                </a:solidFill>
              </a:rPr>
              <a:t>mutual exclusion</a:t>
            </a:r>
            <a:r>
              <a:rPr lang="en-US" sz="2800" dirty="0"/>
              <a:t>, meaning that if any is allowed, the rest are excluded.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800" dirty="0"/>
              <a:t>On Linux, the mechanism we’ll use is the </a:t>
            </a:r>
            <a:r>
              <a:rPr lang="en-US" sz="2800" dirty="0" err="1"/>
              <a:t>pthread</a:t>
            </a:r>
            <a:r>
              <a:rPr lang="en-US" sz="2800" dirty="0"/>
              <a:t> mutex.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727E8A-A618-4804-B2D7-D711735D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02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648200"/>
          </a:xfr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sz="2400" dirty="0"/>
              <a:t>Before we can reason at all about cooperating threads, we must know that some operation is </a:t>
            </a:r>
            <a:r>
              <a:rPr lang="en-US" sz="2400" i="1" dirty="0">
                <a:solidFill>
                  <a:srgbClr val="0000FF"/>
                </a:solidFill>
              </a:rPr>
              <a:t>atomic.</a:t>
            </a:r>
          </a:p>
          <a:p>
            <a:pPr lvl="1" indent="-457200">
              <a:spcBef>
                <a:spcPts val="1000"/>
              </a:spcBef>
              <a:buSzPct val="100000"/>
              <a:buFont typeface="+mj-lt"/>
              <a:buAutoNum type="arabicPeriod"/>
            </a:pPr>
            <a:r>
              <a:rPr lang="en-US" sz="2400" dirty="0"/>
              <a:t>It’s indivisible. It happens in its entirety or not at all.</a:t>
            </a:r>
          </a:p>
          <a:p>
            <a:pPr lvl="1" indent="-457200">
              <a:lnSpc>
                <a:spcPct val="110000"/>
              </a:lnSpc>
              <a:spcBef>
                <a:spcPts val="1000"/>
              </a:spcBef>
              <a:buSzPct val="100000"/>
              <a:buFont typeface="+mj-lt"/>
              <a:buAutoNum type="arabicPeriod"/>
            </a:pPr>
            <a:r>
              <a:rPr lang="en-US" sz="2400" dirty="0"/>
              <a:t>No events from other threads can occur in between when it starts and when it finishes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0793-E1B2-4731-B1BB-BBF31D008C8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850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92" y="1597572"/>
            <a:ext cx="7077008" cy="4648200"/>
          </a:xfrm>
        </p:spPr>
        <p:txBody>
          <a:bodyPr>
            <a:normAutofit/>
          </a:bodyPr>
          <a:lstStyle/>
          <a:p>
            <a:pPr marL="0" indent="0">
              <a:spcBef>
                <a:spcPts val="1500"/>
              </a:spcBef>
              <a:buNone/>
            </a:pPr>
            <a:r>
              <a:rPr lang="en-US" sz="2400" dirty="0"/>
              <a:t>On most computers:</a:t>
            </a:r>
          </a:p>
          <a:p>
            <a:pPr lvl="1" indent="-457200">
              <a:spcBef>
                <a:spcPts val="1500"/>
              </a:spcBef>
              <a:buSzPct val="100000"/>
              <a:buFont typeface="+mj-lt"/>
              <a:buAutoNum type="arabicPeriod"/>
            </a:pPr>
            <a:r>
              <a:rPr lang="en-US" sz="2400" dirty="0"/>
              <a:t>Memory load and store are atomic.</a:t>
            </a:r>
          </a:p>
          <a:p>
            <a:pPr lvl="1" indent="-457200">
              <a:spcBef>
                <a:spcPts val="1500"/>
              </a:spcBef>
              <a:buSzPct val="100000"/>
              <a:buFont typeface="+mj-lt"/>
              <a:buAutoNum type="arabicPeriod"/>
            </a:pPr>
            <a:r>
              <a:rPr lang="en-US" sz="2400" dirty="0"/>
              <a:t>Many other instructions, e.g., double precision floating point, are not atomic.</a:t>
            </a:r>
          </a:p>
          <a:p>
            <a:pPr marL="0" indent="0">
              <a:spcBef>
                <a:spcPts val="1500"/>
              </a:spcBef>
              <a:buNone/>
            </a:pPr>
            <a:r>
              <a:rPr lang="en-US" sz="2400" dirty="0"/>
              <a:t>Need an atomic operation to build bigger atomic operations.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0793-E1B2-4731-B1BB-BBF31D008C8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99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4191000"/>
            <a:ext cx="7086600" cy="167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Which thread will exit its while loop first?</a:t>
            </a:r>
          </a:p>
          <a:p>
            <a:pPr marL="0" indent="0">
              <a:buNone/>
            </a:pPr>
            <a:r>
              <a:rPr lang="en-US" sz="2000" dirty="0"/>
              <a:t>Is the thread that exits the while first guaranteed to print first?</a:t>
            </a:r>
          </a:p>
          <a:p>
            <a:pPr marL="0" indent="0">
              <a:buNone/>
            </a:pPr>
            <a:r>
              <a:rPr lang="en-US" sz="2000" dirty="0"/>
              <a:t>Is it guaranteed that anything will print?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0793-E1B2-4731-B1BB-BBF31D008C84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39357" y="1940730"/>
            <a:ext cx="286488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/>
              <a:t>Thread A</a:t>
            </a:r>
          </a:p>
          <a:p>
            <a:r>
              <a:rPr lang="en-US" sz="2000" b="0" dirty="0" err="1">
                <a:solidFill>
                  <a:srgbClr val="1F1F1F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</a:t>
            </a:r>
            <a:r>
              <a:rPr lang="en-US" sz="2000" b="0" dirty="0">
                <a:solidFill>
                  <a:srgbClr val="1F1F1F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2000" b="0" dirty="0">
                <a:solidFill>
                  <a:srgbClr val="1F1F1F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while ( </a:t>
            </a:r>
            <a:r>
              <a:rPr lang="en-US" sz="2000" b="0" dirty="0" err="1">
                <a:solidFill>
                  <a:srgbClr val="1F1F1F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</a:t>
            </a:r>
            <a:r>
              <a:rPr lang="en-US" sz="2000" b="0" dirty="0">
                <a:solidFill>
                  <a:srgbClr val="1F1F1F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&lt; 10 )</a:t>
            </a:r>
          </a:p>
          <a:p>
            <a:r>
              <a:rPr lang="en-US" sz="2000" b="0" dirty="0">
                <a:solidFill>
                  <a:srgbClr val="1F1F1F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</a:t>
            </a:r>
            <a:r>
              <a:rPr lang="en-US" sz="2000" b="0" dirty="0" err="1">
                <a:solidFill>
                  <a:srgbClr val="1F1F1F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</a:t>
            </a:r>
            <a:r>
              <a:rPr lang="en-US" sz="2000" b="0" dirty="0">
                <a:solidFill>
                  <a:srgbClr val="1F1F1F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++;</a:t>
            </a:r>
          </a:p>
          <a:p>
            <a:r>
              <a:rPr lang="en-US" sz="2000" b="0" dirty="0">
                <a:solidFill>
                  <a:srgbClr val="1F1F1F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print "A finished";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04582" y="1940730"/>
            <a:ext cx="286488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/>
              <a:t>Thread B</a:t>
            </a:r>
          </a:p>
          <a:p>
            <a:r>
              <a:rPr lang="en-US" sz="2000" b="0" dirty="0" err="1">
                <a:solidFill>
                  <a:srgbClr val="1F1F1F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</a:t>
            </a:r>
            <a:r>
              <a:rPr lang="en-US" sz="2000" b="0" dirty="0">
                <a:solidFill>
                  <a:srgbClr val="1F1F1F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US" sz="2000" b="0" dirty="0">
                <a:solidFill>
                  <a:srgbClr val="1F1F1F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while ( </a:t>
            </a:r>
            <a:r>
              <a:rPr lang="en-US" sz="2000" b="0" dirty="0" err="1">
                <a:solidFill>
                  <a:srgbClr val="1F1F1F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</a:t>
            </a:r>
            <a:r>
              <a:rPr lang="en-US" sz="2000" b="0" dirty="0">
                <a:solidFill>
                  <a:srgbClr val="1F1F1F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&gt; -10 )</a:t>
            </a:r>
          </a:p>
          <a:p>
            <a:r>
              <a:rPr lang="en-US" sz="2000" b="0" dirty="0">
                <a:solidFill>
                  <a:srgbClr val="1F1F1F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sz="2000" b="0" dirty="0" err="1">
                <a:solidFill>
                  <a:srgbClr val="1F1F1F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</a:t>
            </a:r>
            <a:r>
              <a:rPr lang="en-US" sz="2000" b="0" dirty="0">
                <a:solidFill>
                  <a:srgbClr val="1F1F1F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--;</a:t>
            </a:r>
          </a:p>
          <a:p>
            <a:r>
              <a:rPr lang="en-US" sz="2000" b="0" dirty="0">
                <a:solidFill>
                  <a:srgbClr val="1F1F1F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print "B finished";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4DA26C-C75E-4655-9F15-1B5635EC713C}"/>
              </a:ext>
            </a:extLst>
          </p:cNvPr>
          <p:cNvSpPr/>
          <p:nvPr/>
        </p:nvSpPr>
        <p:spPr>
          <a:xfrm>
            <a:off x="1028700" y="1461926"/>
            <a:ext cx="43604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0" dirty="0">
                <a:solidFill>
                  <a:schemeClr val="accent2"/>
                </a:solidFill>
              </a:rPr>
              <a:t>Assume </a:t>
            </a:r>
            <a:r>
              <a:rPr lang="en-US" sz="2000" b="0" dirty="0" err="1">
                <a:solidFill>
                  <a:schemeClr val="accent2"/>
                </a:solidFill>
              </a:rPr>
              <a:t>i</a:t>
            </a:r>
            <a:r>
              <a:rPr lang="en-US" sz="2000" b="0" dirty="0">
                <a:solidFill>
                  <a:schemeClr val="accent2"/>
                </a:solidFill>
              </a:rPr>
              <a:t> is a global shared variable.</a:t>
            </a:r>
          </a:p>
        </p:txBody>
      </p:sp>
    </p:spTree>
    <p:extLst>
      <p:ext uri="{BB962C8B-B14F-4D97-AF65-F5344CB8AC3E}">
        <p14:creationId xmlns:p14="http://schemas.microsoft.com/office/powerpoint/2010/main" val="214317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debugging multi-threaded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990600"/>
          </a:xfrm>
        </p:spPr>
        <p:txBody>
          <a:bodyPr/>
          <a:lstStyle/>
          <a:p>
            <a:pPr marL="0" indent="0">
              <a:spcBef>
                <a:spcPts val="1000"/>
              </a:spcBef>
              <a:buNone/>
            </a:pPr>
            <a:r>
              <a:rPr lang="en-US" sz="2000" dirty="0"/>
              <a:t>Challenging due to </a:t>
            </a:r>
            <a:r>
              <a:rPr lang="en-US" sz="2000" dirty="0">
                <a:solidFill>
                  <a:srgbClr val="FF0000"/>
                </a:solidFill>
              </a:rPr>
              <a:t>non-deterministic interleaving.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en-US" sz="2000" dirty="0">
                <a:solidFill>
                  <a:srgbClr val="0000FF"/>
                </a:solidFill>
              </a:rPr>
              <a:t>Heisenbug</a:t>
            </a:r>
            <a:r>
              <a:rPr lang="en-US" sz="2000" dirty="0"/>
              <a:t>: a bug that occurs non-deterministically.</a:t>
            </a:r>
          </a:p>
          <a:p>
            <a:endParaRPr lang="en-US" sz="2000" dirty="0"/>
          </a:p>
          <a:p>
            <a:pPr marL="0" lvl="1"/>
            <a:endParaRPr lang="en-US" sz="2000" dirty="0"/>
          </a:p>
          <a:p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0D881-957A-7944-A8D0-1584E528B88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58F39B6-0871-4CC4-A452-F68A84B5C5ED}"/>
              </a:ext>
            </a:extLst>
          </p:cNvPr>
          <p:cNvSpPr txBox="1">
            <a:spLocks/>
          </p:cNvSpPr>
          <p:nvPr/>
        </p:nvSpPr>
        <p:spPr bwMode="auto">
          <a:xfrm>
            <a:off x="457200" y="2910840"/>
            <a:ext cx="5257800" cy="318516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.Lucida Grande UI Regular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Arial" panose="020B0604020202020204" pitchFamily="34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Arial" panose="020B0604020202020204" pitchFamily="34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pPr marL="0" lvl="1">
              <a:spcBef>
                <a:spcPts val="1000"/>
              </a:spcBef>
            </a:pPr>
            <a:r>
              <a:rPr lang="en-US" sz="2000" b="0" kern="0" dirty="0">
                <a:solidFill>
                  <a:srgbClr val="FF0000"/>
                </a:solidFill>
              </a:rPr>
              <a:t>All possible interleavings </a:t>
            </a:r>
            <a:r>
              <a:rPr lang="en-US" sz="2000" b="0" kern="0" dirty="0"/>
              <a:t>must be correct.</a:t>
            </a:r>
          </a:p>
          <a:p>
            <a:endParaRPr lang="en-US" sz="2000" b="0" kern="0" dirty="0"/>
          </a:p>
          <a:p>
            <a:pPr marL="0" lvl="1"/>
            <a:endParaRPr lang="en-US" sz="2000" b="0" kern="0" dirty="0"/>
          </a:p>
          <a:p>
            <a:endParaRPr lang="en-US" sz="2000" b="0" kern="0" dirty="0"/>
          </a:p>
        </p:txBody>
      </p:sp>
    </p:spTree>
    <p:extLst>
      <p:ext uri="{BB962C8B-B14F-4D97-AF65-F5344CB8AC3E}">
        <p14:creationId xmlns:p14="http://schemas.microsoft.com/office/powerpoint/2010/main" val="32175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10319"/>
            <a:ext cx="8534400" cy="1143000"/>
          </a:xfrm>
        </p:spPr>
        <p:txBody>
          <a:bodyPr/>
          <a:lstStyle/>
          <a:p>
            <a:r>
              <a:rPr lang="en-US" dirty="0"/>
              <a:t>synchronization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458200" cy="5029200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dirty="0">
                <a:solidFill>
                  <a:srgbClr val="C00000"/>
                </a:solidFill>
              </a:rPr>
              <a:t>Objective:</a:t>
            </a:r>
          </a:p>
          <a:p>
            <a:pPr marL="120650" indent="0">
              <a:spcBef>
                <a:spcPts val="1200"/>
              </a:spcBef>
              <a:buNone/>
            </a:pPr>
            <a:r>
              <a:rPr lang="en-US" dirty="0"/>
              <a:t>Constrain interleavings between threads such that all possible interleavings produce a correct result.</a:t>
            </a:r>
          </a:p>
          <a:p>
            <a:pPr marL="120650" indent="0">
              <a:spcBef>
                <a:spcPts val="1200"/>
              </a:spcBef>
              <a:buNone/>
            </a:pPr>
            <a:endParaRPr lang="en-US" dirty="0"/>
          </a:p>
          <a:p>
            <a:pPr marL="0" indent="0">
              <a:spcBef>
                <a:spcPts val="1200"/>
              </a:spcBef>
              <a:buNone/>
            </a:pPr>
            <a:r>
              <a:rPr lang="en-US" dirty="0">
                <a:solidFill>
                  <a:srgbClr val="C00000"/>
                </a:solidFill>
              </a:rPr>
              <a:t>Trivial solution:</a:t>
            </a:r>
          </a:p>
          <a:p>
            <a:pPr marL="120650" indent="0">
              <a:spcBef>
                <a:spcPts val="1200"/>
              </a:spcBef>
              <a:buNone/>
            </a:pPr>
            <a:r>
              <a:rPr lang="en-US" dirty="0"/>
              <a:t>Run each until it finishes before starting the next but that defeats the purpose of threads.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0793-E1B2-4731-B1BB-BBF31D008C8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78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9F44F-AEB9-011E-6F71-8A9A7BE6E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EEFC-BA2A-9868-E739-9528F6BD7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10319"/>
            <a:ext cx="8534400" cy="1143000"/>
          </a:xfrm>
        </p:spPr>
        <p:txBody>
          <a:bodyPr/>
          <a:lstStyle/>
          <a:p>
            <a:r>
              <a:rPr lang="en-US" dirty="0"/>
              <a:t>synchronization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E508C-1D3F-6F26-7ED5-ECD79871B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71600"/>
            <a:ext cx="8458200" cy="5029200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dirty="0">
                <a:solidFill>
                  <a:srgbClr val="C00000"/>
                </a:solidFill>
              </a:rPr>
              <a:t>Challenge: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en-US" dirty="0">
                <a:solidFill>
                  <a:srgbClr val="FF0000"/>
                </a:solidFill>
              </a:rPr>
              <a:t>Constrain</a:t>
            </a:r>
            <a:r>
              <a:rPr lang="en-US" dirty="0"/>
              <a:t> thread executions </a:t>
            </a:r>
            <a:r>
              <a:rPr lang="en-US" dirty="0">
                <a:solidFill>
                  <a:srgbClr val="FF0000"/>
                </a:solidFill>
              </a:rPr>
              <a:t>as little as possible.</a:t>
            </a:r>
            <a:endParaRPr lang="en-US" dirty="0"/>
          </a:p>
          <a:p>
            <a:pPr marL="0" indent="0">
              <a:spcBef>
                <a:spcPts val="1200"/>
              </a:spcBef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dirty="0">
                <a:solidFill>
                  <a:srgbClr val="C00000"/>
                </a:solidFill>
              </a:rPr>
              <a:t>Insight: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en-US" dirty="0"/>
              <a:t>Some events are independent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order is irrelevant.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en-US" dirty="0"/>
              <a:t>Other events are dependent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order matters.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6395AD-BAD0-CC8B-3585-FA99E5E8B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0793-E1B2-4731-B1BB-BBF31D008C84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5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C2CDC0-B059-4993-AAC6-2FDD1596C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7A418-0CEB-9E4A-BA45-3B7D3D133EB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110720-0BD5-4CFD-B5DF-C802D9D899DB}"/>
              </a:ext>
            </a:extLst>
          </p:cNvPr>
          <p:cNvSpPr/>
          <p:nvPr/>
        </p:nvSpPr>
        <p:spPr>
          <a:xfrm>
            <a:off x="3954780" y="969863"/>
            <a:ext cx="4343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2B91AF"/>
                </a:solidFill>
                <a:latin typeface="Consolas" panose="020B0609020204030204" pitchFamily="49" charset="0"/>
              </a:rPr>
              <a:t>Queue</a:t>
            </a:r>
            <a:endParaRPr lang="en-US" sz="1600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b="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b="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endParaRPr lang="en-US" sz="1600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b="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data;</a:t>
            </a:r>
          </a:p>
          <a:p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*next;</a:t>
            </a:r>
          </a:p>
          <a:p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      Node( </a:t>
            </a:r>
            <a:r>
              <a:rPr lang="en-US" sz="16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      ~Node( );</a:t>
            </a:r>
          </a:p>
          <a:p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   };</a:t>
            </a:r>
          </a:p>
          <a:p>
            <a:endParaRPr lang="en-US" sz="1600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*first, *last;</a:t>
            </a:r>
          </a:p>
          <a:p>
            <a:endParaRPr lang="en-US" sz="1600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b="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b="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Enqueue( </a:t>
            </a:r>
            <a:r>
              <a:rPr lang="en-US" sz="16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Dequeue( );</a:t>
            </a:r>
          </a:p>
          <a:p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b="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Empty( );</a:t>
            </a:r>
          </a:p>
          <a:p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Queue( );</a:t>
            </a:r>
          </a:p>
          <a:p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~Queue( );</a:t>
            </a:r>
          </a:p>
          <a:p>
            <a:r>
              <a:rPr lang="en-US" sz="1600" b="0" dirty="0">
                <a:solidFill>
                  <a:srgbClr val="000000"/>
                </a:solidFill>
                <a:latin typeface="Consolas" panose="020B0609020204030204" pitchFamily="49" charset="0"/>
              </a:rPr>
              <a:t>   };</a:t>
            </a:r>
            <a:endParaRPr lang="en-US" sz="1600" b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80531CD-DB78-4BCD-8C18-A561EF14C9BC}"/>
              </a:ext>
            </a:extLst>
          </p:cNvPr>
          <p:cNvSpPr txBox="1">
            <a:spLocks/>
          </p:cNvSpPr>
          <p:nvPr/>
        </p:nvSpPr>
        <p:spPr>
          <a:xfrm>
            <a:off x="685800" y="1447800"/>
            <a:ext cx="2743200" cy="441960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ZapfDingbats" charset="0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sz="2400" b="0" kern="0" dirty="0">
                <a:solidFill>
                  <a:schemeClr val="tx1"/>
                </a:solidFill>
              </a:rPr>
              <a:t>Consider a simple queue.</a:t>
            </a:r>
          </a:p>
        </p:txBody>
      </p:sp>
    </p:spTree>
    <p:extLst>
      <p:ext uri="{BB962C8B-B14F-4D97-AF65-F5344CB8AC3E}">
        <p14:creationId xmlns:p14="http://schemas.microsoft.com/office/powerpoint/2010/main" val="3095879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C2CDC0-B059-4993-AAC6-2FDD1596C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7A418-0CEB-9E4A-BA45-3B7D3D133EB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80531CD-DB78-4BCD-8C18-A561EF14C9BC}"/>
              </a:ext>
            </a:extLst>
          </p:cNvPr>
          <p:cNvSpPr txBox="1">
            <a:spLocks/>
          </p:cNvSpPr>
          <p:nvPr/>
        </p:nvSpPr>
        <p:spPr>
          <a:xfrm>
            <a:off x="685800" y="920621"/>
            <a:ext cx="2743200" cy="441960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ZapfDingbats" charset="0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spcBef>
                <a:spcPts val="1500"/>
              </a:spcBef>
            </a:pPr>
            <a:r>
              <a:rPr lang="en-US" sz="2400" b="0" kern="0" dirty="0">
                <a:solidFill>
                  <a:schemeClr val="tx1"/>
                </a:solidFill>
              </a:rPr>
              <a:t>Let’s focus in on the Enqueue and Dequeue routines.</a:t>
            </a:r>
          </a:p>
          <a:p>
            <a:pPr>
              <a:spcBef>
                <a:spcPts val="1500"/>
              </a:spcBef>
            </a:pPr>
            <a:r>
              <a:rPr lang="en-US" sz="2400" b="0" kern="0" dirty="0">
                <a:solidFill>
                  <a:srgbClr val="C00000"/>
                </a:solidFill>
              </a:rPr>
              <a:t>What could go wrong if it’s multi-threaded?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110720-0BD5-4CFD-B5DF-C802D9D899DB}"/>
              </a:ext>
            </a:extLst>
          </p:cNvPr>
          <p:cNvSpPr/>
          <p:nvPr/>
        </p:nvSpPr>
        <p:spPr>
          <a:xfrm>
            <a:off x="4419600" y="567689"/>
            <a:ext cx="4343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Enqueue( </a:t>
            </a:r>
            <a:r>
              <a:rPr lang="en-US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pt-BR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pt-BR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pt-BR" b="0" dirty="0">
                <a:solidFill>
                  <a:srgbClr val="000000"/>
                </a:solidFill>
                <a:latin typeface="Consolas" panose="020B0609020204030204" pitchFamily="49" charset="0"/>
              </a:rPr>
              <a:t> *n = </a:t>
            </a:r>
            <a:r>
              <a:rPr lang="pt-BR" b="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pt-BR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pt-BR" b="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pt-BR" b="0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pt-BR" b="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b="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( last )</a:t>
            </a:r>
          </a:p>
          <a:p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     last = last-&gt;next = n;</a:t>
            </a:r>
          </a:p>
          <a:p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b="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endParaRPr lang="en-US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     first = last = n;</a:t>
            </a:r>
          </a:p>
          <a:p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</a:p>
          <a:p>
            <a:endParaRPr lang="en-US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Dequeue( )</a:t>
            </a:r>
          </a:p>
          <a:p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b="0" dirty="0">
                <a:solidFill>
                  <a:srgbClr val="6F008A"/>
                </a:solidFill>
                <a:latin typeface="Consolas" panose="020B0609020204030204" pitchFamily="49" charset="0"/>
              </a:rPr>
              <a:t>assert</a:t>
            </a:r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( first );</a:t>
            </a:r>
          </a:p>
          <a:p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*p = first;</a:t>
            </a:r>
          </a:p>
          <a:p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d = first-&gt;data;</a:t>
            </a:r>
          </a:p>
          <a:p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  first = first-&gt;next;</a:t>
            </a:r>
          </a:p>
          <a:p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b="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p;</a:t>
            </a:r>
          </a:p>
          <a:p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b="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( !first )</a:t>
            </a:r>
          </a:p>
          <a:p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     last = </a:t>
            </a:r>
            <a:r>
              <a:rPr lang="en-US" b="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b="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d;</a:t>
            </a:r>
          </a:p>
          <a:p>
            <a:r>
              <a:rPr lang="en-US" b="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341547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C2CDC0-B059-4993-AAC6-2FDD1596C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7A418-0CEB-9E4A-BA45-3B7D3D133EB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110720-0BD5-4CFD-B5DF-C802D9D899DB}"/>
              </a:ext>
            </a:extLst>
          </p:cNvPr>
          <p:cNvSpPr/>
          <p:nvPr/>
        </p:nvSpPr>
        <p:spPr>
          <a:xfrm>
            <a:off x="4419600" y="567690"/>
            <a:ext cx="4343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Enqueue(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pt-BR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pt-BR" sz="18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pt-BR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*n = </a:t>
            </a:r>
            <a:r>
              <a:rPr lang="pt-BR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pt-BR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18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pt-BR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pt-BR" sz="1800" b="0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pt-BR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( last )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last = last-&gt;next = n;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endParaRPr lang="en-US" sz="1800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first = last = n;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</a:p>
          <a:p>
            <a:endParaRPr lang="en-US" sz="1800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Dequeue( )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6F008A"/>
                </a:solidFill>
                <a:latin typeface="Consolas" panose="020B0609020204030204" pitchFamily="49" charset="0"/>
              </a:rPr>
              <a:t>assert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( first );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*p = first;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d = first-&gt;data;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first = first-&gt;next;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p;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( !first )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last = </a:t>
            </a:r>
            <a:r>
              <a:rPr lang="en-US" sz="1800" b="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d;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800" b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80531CD-DB78-4BCD-8C18-A561EF14C9BC}"/>
              </a:ext>
            </a:extLst>
          </p:cNvPr>
          <p:cNvSpPr txBox="1">
            <a:spLocks/>
          </p:cNvSpPr>
          <p:nvPr/>
        </p:nvSpPr>
        <p:spPr>
          <a:xfrm>
            <a:off x="685800" y="1447800"/>
            <a:ext cx="2743200" cy="441960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ZapfDingbats" charset="0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spcBef>
                <a:spcPts val="1500"/>
              </a:spcBef>
            </a:pPr>
            <a:r>
              <a:rPr lang="en-US" sz="2400" b="0" kern="0" dirty="0">
                <a:solidFill>
                  <a:schemeClr val="tx1"/>
                </a:solidFill>
              </a:rPr>
              <a:t>Suppose there was only one node on the list and we did this.</a:t>
            </a:r>
          </a:p>
          <a:p>
            <a:pPr>
              <a:spcBef>
                <a:spcPts val="1500"/>
              </a:spcBef>
            </a:pPr>
            <a:endParaRPr lang="en-US" sz="2400" b="0" kern="0" dirty="0">
              <a:solidFill>
                <a:schemeClr val="tx1"/>
              </a:solidFill>
            </a:endParaRPr>
          </a:p>
          <a:p>
            <a:pPr>
              <a:spcBef>
                <a:spcPts val="1500"/>
              </a:spcBef>
            </a:pPr>
            <a:r>
              <a:rPr lang="en-US" sz="2400" b="0" kern="0" dirty="0">
                <a:solidFill>
                  <a:srgbClr val="C00000"/>
                </a:solidFill>
              </a:rPr>
              <a:t>We’d link the new node to a just-deleted node.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FDE2DC8-122B-45FC-A124-5D698A309FEF}"/>
              </a:ext>
            </a:extLst>
          </p:cNvPr>
          <p:cNvSpPr/>
          <p:nvPr/>
        </p:nvSpPr>
        <p:spPr bwMode="auto">
          <a:xfrm>
            <a:off x="4506686" y="1405890"/>
            <a:ext cx="304800" cy="304800"/>
          </a:xfrm>
          <a:prstGeom prst="ellipse">
            <a:avLst/>
          </a:prstGeom>
          <a:solidFill>
            <a:srgbClr val="FFCCCC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FF3300"/>
                </a:solidFill>
                <a:effectLst/>
                <a:latin typeface="Arial" charset="0"/>
              </a:rPr>
              <a:t>A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7A6431-71D1-4FBB-A1D0-00FE9629D6CF}"/>
              </a:ext>
            </a:extLst>
          </p:cNvPr>
          <p:cNvSpPr/>
          <p:nvPr/>
        </p:nvSpPr>
        <p:spPr bwMode="auto">
          <a:xfrm>
            <a:off x="4506686" y="3942011"/>
            <a:ext cx="304800" cy="304800"/>
          </a:xfrm>
          <a:prstGeom prst="ellipse">
            <a:avLst/>
          </a:prstGeom>
          <a:solidFill>
            <a:srgbClr val="CCEC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FF"/>
                </a:solidFill>
              </a:rPr>
              <a:t>B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F04F3AF-689E-49F2-B020-5768120321C2}"/>
              </a:ext>
            </a:extLst>
          </p:cNvPr>
          <p:cNvCxnSpPr>
            <a:cxnSpLocks/>
          </p:cNvCxnSpPr>
          <p:nvPr/>
        </p:nvCxnSpPr>
        <p:spPr bwMode="auto">
          <a:xfrm>
            <a:off x="4659086" y="4323011"/>
            <a:ext cx="0" cy="14478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47796FBB-D62A-41CB-81C1-BB9A8086176D}"/>
              </a:ext>
            </a:extLst>
          </p:cNvPr>
          <p:cNvSpPr/>
          <p:nvPr/>
        </p:nvSpPr>
        <p:spPr bwMode="auto">
          <a:xfrm>
            <a:off x="4800600" y="1692729"/>
            <a:ext cx="304800" cy="304800"/>
          </a:xfrm>
          <a:prstGeom prst="ellipse">
            <a:avLst/>
          </a:prstGeom>
          <a:solidFill>
            <a:srgbClr val="FFCCCC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3300"/>
                </a:solidFill>
              </a:rPr>
              <a:t>C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rgbClr val="FF330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03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C2CDC0-B059-4993-AAC6-2FDD1596C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7A418-0CEB-9E4A-BA45-3B7D3D133EB9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110720-0BD5-4CFD-B5DF-C802D9D899DB}"/>
              </a:ext>
            </a:extLst>
          </p:cNvPr>
          <p:cNvSpPr/>
          <p:nvPr/>
        </p:nvSpPr>
        <p:spPr>
          <a:xfrm>
            <a:off x="4419600" y="567690"/>
            <a:ext cx="4343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Enqueue(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pt-BR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pt-BR" sz="18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pt-BR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*n = </a:t>
            </a:r>
            <a:r>
              <a:rPr lang="pt-BR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pt-BR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18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pt-BR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pt-BR" sz="1800" b="0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pt-BR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( last )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last = last-&gt;next = n;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endParaRPr lang="en-US" sz="1800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first = last = n;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</a:p>
          <a:p>
            <a:endParaRPr lang="en-US" sz="1800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Dequeue( )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6F008A"/>
                </a:solidFill>
                <a:latin typeface="Consolas" panose="020B0609020204030204" pitchFamily="49" charset="0"/>
              </a:rPr>
              <a:t>assert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( first );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*p = first;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d = first-&gt;data;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first = first-&gt;next;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p;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( !first )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last = </a:t>
            </a:r>
            <a:r>
              <a:rPr lang="en-US" sz="1800" b="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d;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800" b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FDE2DC8-122B-45FC-A124-5D698A309FEF}"/>
              </a:ext>
            </a:extLst>
          </p:cNvPr>
          <p:cNvSpPr/>
          <p:nvPr/>
        </p:nvSpPr>
        <p:spPr bwMode="auto">
          <a:xfrm>
            <a:off x="4506686" y="1405890"/>
            <a:ext cx="304800" cy="304800"/>
          </a:xfrm>
          <a:prstGeom prst="ellipse">
            <a:avLst/>
          </a:prstGeom>
          <a:solidFill>
            <a:srgbClr val="FFCCCC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FF3300"/>
                </a:solidFill>
                <a:effectLst/>
                <a:latin typeface="Arial" charset="0"/>
              </a:rPr>
              <a:t>A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7A6431-71D1-4FBB-A1D0-00FE9629D6CF}"/>
              </a:ext>
            </a:extLst>
          </p:cNvPr>
          <p:cNvSpPr/>
          <p:nvPr/>
        </p:nvSpPr>
        <p:spPr bwMode="auto">
          <a:xfrm>
            <a:off x="4071257" y="1406434"/>
            <a:ext cx="304800" cy="304800"/>
          </a:xfrm>
          <a:prstGeom prst="ellipse">
            <a:avLst/>
          </a:prstGeom>
          <a:solidFill>
            <a:srgbClr val="CCEC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FF"/>
                </a:solidFill>
              </a:rPr>
              <a:t>B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F04F3AF-689E-49F2-B020-5768120321C2}"/>
              </a:ext>
            </a:extLst>
          </p:cNvPr>
          <p:cNvCxnSpPr>
            <a:cxnSpLocks/>
          </p:cNvCxnSpPr>
          <p:nvPr/>
        </p:nvCxnSpPr>
        <p:spPr bwMode="auto">
          <a:xfrm>
            <a:off x="4223657" y="1787434"/>
            <a:ext cx="0" cy="727166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47796FBB-D62A-41CB-81C1-BB9A8086176D}"/>
              </a:ext>
            </a:extLst>
          </p:cNvPr>
          <p:cNvSpPr/>
          <p:nvPr/>
        </p:nvSpPr>
        <p:spPr bwMode="auto">
          <a:xfrm>
            <a:off x="4800600" y="1692729"/>
            <a:ext cx="304800" cy="304800"/>
          </a:xfrm>
          <a:prstGeom prst="ellipse">
            <a:avLst/>
          </a:prstGeom>
          <a:solidFill>
            <a:srgbClr val="FFCCCC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3300"/>
                </a:solidFill>
              </a:rPr>
              <a:t>C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rgbClr val="FF3300"/>
              </a:solidFill>
              <a:effectLst/>
              <a:latin typeface="Arial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52349D9-61F3-E58C-B073-3B15E5997A09}"/>
              </a:ext>
            </a:extLst>
          </p:cNvPr>
          <p:cNvSpPr txBox="1">
            <a:spLocks/>
          </p:cNvSpPr>
          <p:nvPr/>
        </p:nvSpPr>
        <p:spPr>
          <a:xfrm>
            <a:off x="838200" y="1600200"/>
            <a:ext cx="2743200" cy="441960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ZapfDingbats" charset="0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spcBef>
                <a:spcPts val="1500"/>
              </a:spcBef>
            </a:pPr>
            <a:endParaRPr lang="en-US" sz="2400" b="0" kern="0" dirty="0">
              <a:solidFill>
                <a:schemeClr val="tx1"/>
              </a:solidFill>
            </a:endParaRPr>
          </a:p>
          <a:p>
            <a:pPr>
              <a:spcBef>
                <a:spcPts val="1500"/>
              </a:spcBef>
            </a:pPr>
            <a:r>
              <a:rPr lang="en-US" sz="2400" kern="0" dirty="0">
                <a:solidFill>
                  <a:schemeClr val="tx1"/>
                </a:solidFill>
              </a:rPr>
              <a:t>Consider </a:t>
            </a:r>
            <a:r>
              <a:rPr lang="en-US" sz="2400" b="0" kern="0" dirty="0">
                <a:solidFill>
                  <a:schemeClr val="tx1"/>
                </a:solidFill>
              </a:rPr>
              <a:t>this pattern.</a:t>
            </a:r>
          </a:p>
          <a:p>
            <a:pPr>
              <a:spcBef>
                <a:spcPts val="1500"/>
              </a:spcBef>
            </a:pPr>
            <a:endParaRPr lang="en-US" sz="2400" b="0" kern="0" dirty="0">
              <a:solidFill>
                <a:schemeClr val="tx1"/>
              </a:solidFill>
            </a:endParaRPr>
          </a:p>
          <a:p>
            <a:pPr>
              <a:spcBef>
                <a:spcPts val="1500"/>
              </a:spcBef>
            </a:pPr>
            <a:r>
              <a:rPr lang="en-US" sz="2400" kern="0" dirty="0">
                <a:solidFill>
                  <a:srgbClr val="C00000"/>
                </a:solidFill>
              </a:rPr>
              <a:t>In this failure mode, we’d throw away the node enqueued by the other thread. </a:t>
            </a:r>
          </a:p>
        </p:txBody>
      </p:sp>
    </p:spTree>
    <p:extLst>
      <p:ext uri="{BB962C8B-B14F-4D97-AF65-F5344CB8AC3E}">
        <p14:creationId xmlns:p14="http://schemas.microsoft.com/office/powerpoint/2010/main" val="25528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C2CDC0-B059-4993-AAC6-2FDD1596C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7A418-0CEB-9E4A-BA45-3B7D3D133EB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110720-0BD5-4CFD-B5DF-C802D9D899DB}"/>
              </a:ext>
            </a:extLst>
          </p:cNvPr>
          <p:cNvSpPr/>
          <p:nvPr/>
        </p:nvSpPr>
        <p:spPr>
          <a:xfrm>
            <a:off x="4419600" y="567690"/>
            <a:ext cx="4343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Enqueue(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pt-BR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pt-BR" sz="18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pt-BR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*n = </a:t>
            </a:r>
            <a:r>
              <a:rPr lang="pt-BR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pt-BR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18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pt-BR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pt-BR" sz="1800" b="0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pt-BR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( last )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last = last-&gt;next = n;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endParaRPr lang="en-US" sz="1800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first = last = n;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</a:p>
          <a:p>
            <a:endParaRPr lang="en-US" sz="1800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Dequeue( )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6F008A"/>
                </a:solidFill>
                <a:latin typeface="Consolas" panose="020B0609020204030204" pitchFamily="49" charset="0"/>
              </a:rPr>
              <a:t>assert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( first );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*p = first;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d = first-&gt;data;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first = first-&gt;next;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p;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( !first )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last = </a:t>
            </a:r>
            <a:r>
              <a:rPr lang="en-US" sz="1800" b="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d;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800" b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80531CD-DB78-4BCD-8C18-A561EF14C9BC}"/>
              </a:ext>
            </a:extLst>
          </p:cNvPr>
          <p:cNvSpPr txBox="1">
            <a:spLocks/>
          </p:cNvSpPr>
          <p:nvPr/>
        </p:nvSpPr>
        <p:spPr>
          <a:xfrm>
            <a:off x="685800" y="1447800"/>
            <a:ext cx="2743200" cy="441960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ZapfDingbats" charset="0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spcBef>
                <a:spcPts val="1500"/>
              </a:spcBef>
            </a:pPr>
            <a:r>
              <a:rPr lang="en-US" sz="2400" b="0" kern="0" dirty="0">
                <a:solidFill>
                  <a:schemeClr val="tx1"/>
                </a:solidFill>
              </a:rPr>
              <a:t>Consider this pattern.</a:t>
            </a:r>
          </a:p>
          <a:p>
            <a:pPr>
              <a:spcBef>
                <a:spcPts val="1500"/>
              </a:spcBef>
            </a:pPr>
            <a:r>
              <a:rPr lang="en-US" sz="2400" b="0" kern="0" dirty="0">
                <a:solidFill>
                  <a:srgbClr val="C00000"/>
                </a:solidFill>
              </a:rPr>
              <a:t>In this failure mode, we’d double-delete.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FDE2DC8-122B-45FC-A124-5D698A309FEF}"/>
              </a:ext>
            </a:extLst>
          </p:cNvPr>
          <p:cNvSpPr/>
          <p:nvPr/>
        </p:nvSpPr>
        <p:spPr bwMode="auto">
          <a:xfrm>
            <a:off x="4495800" y="3886200"/>
            <a:ext cx="304800" cy="304800"/>
          </a:xfrm>
          <a:prstGeom prst="ellipse">
            <a:avLst/>
          </a:prstGeom>
          <a:solidFill>
            <a:srgbClr val="FFCCCC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FF3300"/>
                </a:solidFill>
                <a:effectLst/>
                <a:latin typeface="Arial" charset="0"/>
              </a:rPr>
              <a:t>A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27A6431-71D1-4FBB-A1D0-00FE9629D6CF}"/>
              </a:ext>
            </a:extLst>
          </p:cNvPr>
          <p:cNvSpPr/>
          <p:nvPr/>
        </p:nvSpPr>
        <p:spPr bwMode="auto">
          <a:xfrm>
            <a:off x="4114800" y="3886200"/>
            <a:ext cx="304800" cy="304800"/>
          </a:xfrm>
          <a:prstGeom prst="ellipse">
            <a:avLst/>
          </a:prstGeom>
          <a:solidFill>
            <a:srgbClr val="CCEC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FF"/>
                </a:solidFill>
              </a:rPr>
              <a:t>B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E734D6F-C566-46EC-943F-50287EB3B626}"/>
              </a:ext>
            </a:extLst>
          </p:cNvPr>
          <p:cNvSpPr/>
          <p:nvPr/>
        </p:nvSpPr>
        <p:spPr bwMode="auto">
          <a:xfrm>
            <a:off x="4495800" y="4738300"/>
            <a:ext cx="304800" cy="304800"/>
          </a:xfrm>
          <a:prstGeom prst="ellipse">
            <a:avLst/>
          </a:prstGeom>
          <a:solidFill>
            <a:srgbClr val="FFCCCC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FF3300"/>
                </a:solidFill>
                <a:effectLst/>
                <a:latin typeface="Arial" charset="0"/>
              </a:rPr>
              <a:t>C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323E11B-2FA6-4865-954F-3C5659A539E0}"/>
              </a:ext>
            </a:extLst>
          </p:cNvPr>
          <p:cNvSpPr/>
          <p:nvPr/>
        </p:nvSpPr>
        <p:spPr bwMode="auto">
          <a:xfrm>
            <a:off x="4114800" y="4738300"/>
            <a:ext cx="304800" cy="304800"/>
          </a:xfrm>
          <a:prstGeom prst="ellipse">
            <a:avLst/>
          </a:prstGeom>
          <a:solidFill>
            <a:srgbClr val="CCEC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60090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C2CDC0-B059-4993-AAC6-2FDD1596C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7A418-0CEB-9E4A-BA45-3B7D3D133EB9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110720-0BD5-4CFD-B5DF-C802D9D899DB}"/>
              </a:ext>
            </a:extLst>
          </p:cNvPr>
          <p:cNvSpPr/>
          <p:nvPr/>
        </p:nvSpPr>
        <p:spPr>
          <a:xfrm>
            <a:off x="4419600" y="567690"/>
            <a:ext cx="43434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2B91AF"/>
                </a:solidFill>
                <a:latin typeface="Consolas" panose="020B0609020204030204" pitchFamily="49" charset="0"/>
              </a:rPr>
              <a:t>Queue</a:t>
            </a:r>
            <a:endParaRPr lang="en-US" sz="1800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endParaRPr lang="en-US" sz="1800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data;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8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*next;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      Node(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      ~Node( );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   };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8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*first, *last;</a:t>
            </a: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800" b="0" dirty="0">
                <a:solidFill>
                  <a:srgbClr val="2B91AF"/>
                </a:solidFill>
                <a:latin typeface="Consolas" panose="020B0609020204030204" pitchFamily="49" charset="0"/>
              </a:rPr>
              <a:t>Mutex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lock;</a:t>
            </a:r>
          </a:p>
          <a:p>
            <a:endParaRPr lang="en-US" sz="1800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Enqueue(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Dequeue( );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Empty( );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Queue( );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~Queue( );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};</a:t>
            </a:r>
            <a:endParaRPr lang="en-US" sz="1800" b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80531CD-DB78-4BCD-8C18-A561EF14C9BC}"/>
              </a:ext>
            </a:extLst>
          </p:cNvPr>
          <p:cNvSpPr txBox="1">
            <a:spLocks/>
          </p:cNvSpPr>
          <p:nvPr/>
        </p:nvSpPr>
        <p:spPr>
          <a:xfrm>
            <a:off x="685800" y="1447800"/>
            <a:ext cx="2743200" cy="441960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ZapfDingbats" charset="0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spcBef>
                <a:spcPts val="1500"/>
              </a:spcBef>
            </a:pPr>
            <a:r>
              <a:rPr lang="en-US" sz="2000" b="0" kern="0" dirty="0">
                <a:solidFill>
                  <a:schemeClr val="tx1"/>
                </a:solidFill>
              </a:rPr>
              <a:t>We need for Enqueue and Dequeue to be thread-safe.</a:t>
            </a:r>
          </a:p>
          <a:p>
            <a:pPr>
              <a:spcBef>
                <a:spcPts val="1500"/>
              </a:spcBef>
            </a:pPr>
            <a:r>
              <a:rPr lang="en-US" sz="2000" b="0" kern="0" dirty="0">
                <a:solidFill>
                  <a:schemeClr val="tx1"/>
                </a:solidFill>
              </a:rPr>
              <a:t>We ensure that by adding a mutex (mutual exclusion) lock.</a:t>
            </a:r>
          </a:p>
          <a:p>
            <a:pPr>
              <a:spcBef>
                <a:spcPts val="1500"/>
              </a:spcBef>
            </a:pPr>
            <a:r>
              <a:rPr lang="en-US" sz="2000" b="0" kern="0" dirty="0">
                <a:solidFill>
                  <a:schemeClr val="tx1"/>
                </a:solidFill>
              </a:rPr>
              <a:t>Any routine that wants to inspect or change the state should cooperate and first take the lock.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39FDB44-0E88-488B-92BB-2ACE3D6E4BAC}"/>
              </a:ext>
            </a:extLst>
          </p:cNvPr>
          <p:cNvSpPr/>
          <p:nvPr/>
        </p:nvSpPr>
        <p:spPr bwMode="auto">
          <a:xfrm>
            <a:off x="5181600" y="3886200"/>
            <a:ext cx="1524000" cy="304800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672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C2CDC0-B059-4993-AAC6-2FDD1596C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7A418-0CEB-9E4A-BA45-3B7D3D133EB9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110720-0BD5-4CFD-B5DF-C802D9D899DB}"/>
              </a:ext>
            </a:extLst>
          </p:cNvPr>
          <p:cNvSpPr/>
          <p:nvPr/>
        </p:nvSpPr>
        <p:spPr>
          <a:xfrm>
            <a:off x="4138749" y="246757"/>
            <a:ext cx="43434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Enqueue(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700" b="0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 err="1">
                <a:solidFill>
                  <a:srgbClr val="FF0000"/>
                </a:solidFill>
                <a:latin typeface="Consolas" panose="020B0609020204030204" pitchFamily="49" charset="0"/>
              </a:rPr>
              <a:t>lock.Lock</a:t>
            </a:r>
            <a:r>
              <a:rPr lang="en-US" sz="1700" b="0" dirty="0">
                <a:solidFill>
                  <a:srgbClr val="FF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pt-BR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pt-BR" sz="17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pt-BR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*n = </a:t>
            </a:r>
            <a:r>
              <a:rPr lang="pt-BR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pt-BR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17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pt-BR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pt-BR" sz="1700" b="0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pt-BR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( last )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last = last-&gt;next = n;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endParaRPr lang="en-US" sz="1700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first = last = n;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 err="1">
                <a:solidFill>
                  <a:srgbClr val="FF0000"/>
                </a:solidFill>
                <a:latin typeface="Consolas" panose="020B0609020204030204" pitchFamily="49" charset="0"/>
              </a:rPr>
              <a:t>lock.Unlock</a:t>
            </a:r>
            <a:r>
              <a:rPr lang="en-US" sz="1700" b="0" dirty="0">
                <a:solidFill>
                  <a:srgbClr val="FF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</a:p>
          <a:p>
            <a:endParaRPr lang="en-US" sz="1700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Dequeue( )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 err="1">
                <a:solidFill>
                  <a:srgbClr val="FF0000"/>
                </a:solidFill>
                <a:latin typeface="Consolas" panose="020B0609020204030204" pitchFamily="49" charset="0"/>
              </a:rPr>
              <a:t>lock.Lock</a:t>
            </a:r>
            <a:r>
              <a:rPr lang="en-US" sz="1700" b="0" dirty="0">
                <a:solidFill>
                  <a:srgbClr val="FF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6F008A"/>
                </a:solidFill>
                <a:latin typeface="Consolas" panose="020B0609020204030204" pitchFamily="49" charset="0"/>
              </a:rPr>
              <a:t>assert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( first );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*p = first;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d = first-&gt;data;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first = first-&gt;next;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p;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( !first )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last = </a:t>
            </a:r>
            <a:r>
              <a:rPr lang="en-US" sz="1700" b="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 err="1">
                <a:solidFill>
                  <a:srgbClr val="FF0000"/>
                </a:solidFill>
                <a:latin typeface="Consolas" panose="020B0609020204030204" pitchFamily="49" charset="0"/>
              </a:rPr>
              <a:t>lock.Unlock</a:t>
            </a:r>
            <a:r>
              <a:rPr lang="en-US" sz="1700" b="0" dirty="0">
                <a:solidFill>
                  <a:srgbClr val="FF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d;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700" b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80531CD-DB78-4BCD-8C18-A561EF14C9BC}"/>
              </a:ext>
            </a:extLst>
          </p:cNvPr>
          <p:cNvSpPr txBox="1">
            <a:spLocks/>
          </p:cNvSpPr>
          <p:nvPr/>
        </p:nvSpPr>
        <p:spPr>
          <a:xfrm>
            <a:off x="685800" y="1447800"/>
            <a:ext cx="3095898" cy="441960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ZapfDingbats" charset="0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spcBef>
                <a:spcPts val="1500"/>
              </a:spcBef>
            </a:pPr>
            <a:r>
              <a:rPr lang="en-US" sz="2000" b="0" kern="0" dirty="0">
                <a:solidFill>
                  <a:schemeClr val="tx1"/>
                </a:solidFill>
              </a:rPr>
              <a:t>The design pattern is that we take the lock at the very beginning of these routines that contain critical sections and then release the lock at the end.</a:t>
            </a:r>
          </a:p>
        </p:txBody>
      </p:sp>
    </p:spTree>
    <p:extLst>
      <p:ext uri="{BB962C8B-B14F-4D97-AF65-F5344CB8AC3E}">
        <p14:creationId xmlns:p14="http://schemas.microsoft.com/office/powerpoint/2010/main" val="526526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C2CDC0-B059-4993-AAC6-2FDD1596C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7A418-0CEB-9E4A-BA45-3B7D3D133EB9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110720-0BD5-4CFD-B5DF-C802D9D899DB}"/>
              </a:ext>
            </a:extLst>
          </p:cNvPr>
          <p:cNvSpPr/>
          <p:nvPr/>
        </p:nvSpPr>
        <p:spPr>
          <a:xfrm>
            <a:off x="4138749" y="246757"/>
            <a:ext cx="43434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Enqueue(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700" b="0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 err="1">
                <a:solidFill>
                  <a:srgbClr val="FF0000"/>
                </a:solidFill>
                <a:latin typeface="Consolas" panose="020B0609020204030204" pitchFamily="49" charset="0"/>
              </a:rPr>
              <a:t>lock.Lock</a:t>
            </a:r>
            <a:r>
              <a:rPr lang="en-US" sz="1700" b="0" dirty="0">
                <a:solidFill>
                  <a:srgbClr val="FF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pt-BR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pt-BR" sz="17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pt-BR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*n = </a:t>
            </a:r>
            <a:r>
              <a:rPr lang="pt-BR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pt-BR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17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pt-BR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pt-BR" sz="1700" b="0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pt-BR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( last )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last = last-&gt;next = n;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endParaRPr lang="en-US" sz="1700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first = last = n;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 err="1">
                <a:solidFill>
                  <a:srgbClr val="FF0000"/>
                </a:solidFill>
                <a:latin typeface="Consolas" panose="020B0609020204030204" pitchFamily="49" charset="0"/>
              </a:rPr>
              <a:t>lock.Unlock</a:t>
            </a:r>
            <a:r>
              <a:rPr lang="en-US" sz="1700" b="0" dirty="0">
                <a:solidFill>
                  <a:srgbClr val="FF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</a:p>
          <a:p>
            <a:endParaRPr lang="en-US" sz="1700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Dequeue( )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 err="1">
                <a:solidFill>
                  <a:srgbClr val="FF0000"/>
                </a:solidFill>
                <a:latin typeface="Consolas" panose="020B0609020204030204" pitchFamily="49" charset="0"/>
              </a:rPr>
              <a:t>lock.Lock</a:t>
            </a:r>
            <a:r>
              <a:rPr lang="en-US" sz="1700" b="0" dirty="0">
                <a:solidFill>
                  <a:srgbClr val="FF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6F008A"/>
                </a:solidFill>
                <a:latin typeface="Consolas" panose="020B0609020204030204" pitchFamily="49" charset="0"/>
              </a:rPr>
              <a:t>assert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( first );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*p = first;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d = first-&gt;data;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first = first-&gt;next;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p;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( !first )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last = </a:t>
            </a:r>
            <a:r>
              <a:rPr lang="en-US" sz="1700" b="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 err="1">
                <a:solidFill>
                  <a:srgbClr val="FF0000"/>
                </a:solidFill>
                <a:latin typeface="Consolas" panose="020B0609020204030204" pitchFamily="49" charset="0"/>
              </a:rPr>
              <a:t>lock.Unlock</a:t>
            </a:r>
            <a:r>
              <a:rPr lang="en-US" sz="1700" b="0" dirty="0">
                <a:solidFill>
                  <a:srgbClr val="FF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d;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700" b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80531CD-DB78-4BCD-8C18-A561EF14C9BC}"/>
              </a:ext>
            </a:extLst>
          </p:cNvPr>
          <p:cNvSpPr txBox="1">
            <a:spLocks/>
          </p:cNvSpPr>
          <p:nvPr/>
        </p:nvSpPr>
        <p:spPr>
          <a:xfrm>
            <a:off x="685800" y="1447800"/>
            <a:ext cx="3095898" cy="441960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ZapfDingbats" charset="0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spcBef>
                <a:spcPts val="1500"/>
              </a:spcBef>
            </a:pPr>
            <a:r>
              <a:rPr lang="en-US" sz="2000" b="0" kern="0" dirty="0">
                <a:solidFill>
                  <a:schemeClr val="tx1"/>
                </a:solidFill>
              </a:rPr>
              <a:t>Avoid the temptation to release and retake the same lock multiple times in the same routine as that often introduces new race conditions.</a:t>
            </a:r>
          </a:p>
          <a:p>
            <a:pPr>
              <a:spcBef>
                <a:spcPts val="1500"/>
              </a:spcBef>
            </a:pPr>
            <a:r>
              <a:rPr lang="en-US" sz="2000" b="0" kern="0" dirty="0">
                <a:solidFill>
                  <a:schemeClr val="tx1"/>
                </a:solidFill>
              </a:rPr>
              <a:t>Always lock at the beginning, release at the end.</a:t>
            </a:r>
          </a:p>
        </p:txBody>
      </p:sp>
    </p:spTree>
    <p:extLst>
      <p:ext uri="{BB962C8B-B14F-4D97-AF65-F5344CB8AC3E}">
        <p14:creationId xmlns:p14="http://schemas.microsoft.com/office/powerpoint/2010/main" val="2313125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C2CDC0-B059-4993-AAC6-2FDD1596C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7A418-0CEB-9E4A-BA45-3B7D3D133EB9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110720-0BD5-4CFD-B5DF-C802D9D899DB}"/>
              </a:ext>
            </a:extLst>
          </p:cNvPr>
          <p:cNvSpPr/>
          <p:nvPr/>
        </p:nvSpPr>
        <p:spPr>
          <a:xfrm>
            <a:off x="4138749" y="246757"/>
            <a:ext cx="43434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Enqueue(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700" b="0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 err="1">
                <a:solidFill>
                  <a:srgbClr val="FF0000"/>
                </a:solidFill>
                <a:latin typeface="Consolas" panose="020B0609020204030204" pitchFamily="49" charset="0"/>
              </a:rPr>
              <a:t>lock.Lock</a:t>
            </a:r>
            <a:r>
              <a:rPr lang="en-US" sz="1700" b="0" dirty="0">
                <a:solidFill>
                  <a:srgbClr val="FF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pt-BR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pt-BR" sz="17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pt-BR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*n = </a:t>
            </a:r>
            <a:r>
              <a:rPr lang="pt-BR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pt-BR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17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pt-BR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pt-BR" sz="1700" b="0" dirty="0">
                <a:solidFill>
                  <a:srgbClr val="808080"/>
                </a:solidFill>
                <a:latin typeface="Consolas" panose="020B0609020204030204" pitchFamily="49" charset="0"/>
              </a:rPr>
              <a:t>data</a:t>
            </a:r>
            <a:r>
              <a:rPr lang="pt-BR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( last )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last = last-&gt;next = n;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endParaRPr lang="en-US" sz="1700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first = last = n;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 err="1">
                <a:solidFill>
                  <a:srgbClr val="FF0000"/>
                </a:solidFill>
                <a:latin typeface="Consolas" panose="020B0609020204030204" pitchFamily="49" charset="0"/>
              </a:rPr>
              <a:t>lock.Unlock</a:t>
            </a:r>
            <a:r>
              <a:rPr lang="en-US" sz="1700" b="0" dirty="0">
                <a:solidFill>
                  <a:srgbClr val="FF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</a:p>
          <a:p>
            <a:endParaRPr lang="en-US" sz="1700" b="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Dequeue( )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 err="1">
                <a:solidFill>
                  <a:srgbClr val="FF0000"/>
                </a:solidFill>
                <a:latin typeface="Consolas" panose="020B0609020204030204" pitchFamily="49" charset="0"/>
              </a:rPr>
              <a:t>lock.Lock</a:t>
            </a:r>
            <a:r>
              <a:rPr lang="en-US" sz="1700" b="0" dirty="0">
                <a:solidFill>
                  <a:srgbClr val="FF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6F008A"/>
                </a:solidFill>
                <a:latin typeface="Consolas" panose="020B0609020204030204" pitchFamily="49" charset="0"/>
              </a:rPr>
              <a:t>assert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( first );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*p = first;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d = first-&gt;data;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first = first-&gt;next;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p;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( !first )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last = </a:t>
            </a:r>
            <a:r>
              <a:rPr lang="en-US" sz="1700" b="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 err="1">
                <a:solidFill>
                  <a:srgbClr val="FF0000"/>
                </a:solidFill>
                <a:latin typeface="Consolas" panose="020B0609020204030204" pitchFamily="49" charset="0"/>
              </a:rPr>
              <a:t>lock.Unlock</a:t>
            </a:r>
            <a:r>
              <a:rPr lang="en-US" sz="1700" b="0" dirty="0">
                <a:solidFill>
                  <a:srgbClr val="FF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700" b="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d;</a:t>
            </a:r>
          </a:p>
          <a:p>
            <a:r>
              <a:rPr lang="en-US" sz="1700" b="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700" b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80531CD-DB78-4BCD-8C18-A561EF14C9BC}"/>
              </a:ext>
            </a:extLst>
          </p:cNvPr>
          <p:cNvSpPr txBox="1">
            <a:spLocks/>
          </p:cNvSpPr>
          <p:nvPr/>
        </p:nvSpPr>
        <p:spPr>
          <a:xfrm>
            <a:off x="685800" y="1447800"/>
            <a:ext cx="2971800" cy="441960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ZapfDingbats" charset="0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spcBef>
                <a:spcPts val="1500"/>
              </a:spcBef>
            </a:pPr>
            <a:r>
              <a:rPr lang="en-US" sz="2000" b="0" kern="0" dirty="0">
                <a:solidFill>
                  <a:schemeClr val="tx1"/>
                </a:solidFill>
              </a:rPr>
              <a:t>Take the lock anytime you need for look at the object or change it.</a:t>
            </a:r>
          </a:p>
          <a:p>
            <a:pPr>
              <a:spcBef>
                <a:spcPts val="1500"/>
              </a:spcBef>
            </a:pPr>
            <a:r>
              <a:rPr lang="en-US" sz="2000" b="0" kern="0" dirty="0">
                <a:solidFill>
                  <a:schemeClr val="tx1"/>
                </a:solidFill>
              </a:rPr>
              <a:t>Release the lock only when the representation invariant is maintained.</a:t>
            </a:r>
          </a:p>
        </p:txBody>
      </p:sp>
    </p:spTree>
    <p:extLst>
      <p:ext uri="{BB962C8B-B14F-4D97-AF65-F5344CB8AC3E}">
        <p14:creationId xmlns:p14="http://schemas.microsoft.com/office/powerpoint/2010/main" val="7397974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3912B-B04F-4DCE-A6B2-192D65856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fine-grained locking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54302-2B86-46B5-8D4D-20F32FDF2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84576"/>
          </a:xfrm>
        </p:spPr>
        <p:txBody>
          <a:bodyPr>
            <a:normAutofit/>
          </a:bodyPr>
          <a:lstStyle/>
          <a:p>
            <a:r>
              <a:rPr lang="en-US" sz="2000" dirty="0"/>
              <a:t>What if you only want to read the data, not make any changes to the list?</a:t>
            </a:r>
          </a:p>
          <a:p>
            <a:r>
              <a:rPr lang="en-US" sz="2000" dirty="0"/>
              <a:t>Instead of one lock for entire queue, we can use one lock per node.</a:t>
            </a:r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A799D3-267C-4E7C-9E68-9BB5DC8DB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0D881-957A-7944-A8D0-1584E528B88F}" type="slidenum">
              <a:rPr lang="en-US" smtClean="0"/>
              <a:pPr/>
              <a:t>23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6D87F6E-57C0-58B2-BC3A-D5BA96C6A158}"/>
              </a:ext>
            </a:extLst>
          </p:cNvPr>
          <p:cNvGrpSpPr/>
          <p:nvPr/>
        </p:nvGrpSpPr>
        <p:grpSpPr>
          <a:xfrm>
            <a:off x="4621763" y="3059668"/>
            <a:ext cx="4009515" cy="370840"/>
            <a:chOff x="2895600" y="3124200"/>
            <a:chExt cx="4009515" cy="37084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735F689-CF2A-DF66-9B8E-F05DC25F7454}"/>
                </a:ext>
              </a:extLst>
            </p:cNvPr>
            <p:cNvSpPr txBox="1"/>
            <p:nvPr/>
          </p:nvSpPr>
          <p:spPr>
            <a:xfrm>
              <a:off x="2895600" y="3124200"/>
              <a:ext cx="68580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AA409D8-5AE4-7176-4FD1-E33025788EDE}"/>
                </a:ext>
              </a:extLst>
            </p:cNvPr>
            <p:cNvSpPr txBox="1"/>
            <p:nvPr/>
          </p:nvSpPr>
          <p:spPr>
            <a:xfrm>
              <a:off x="4000500" y="3124200"/>
              <a:ext cx="68580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D9D542B-FBF9-7D73-FC88-EF9DF0C69343}"/>
                </a:ext>
              </a:extLst>
            </p:cNvPr>
            <p:cNvSpPr txBox="1"/>
            <p:nvPr/>
          </p:nvSpPr>
          <p:spPr>
            <a:xfrm>
              <a:off x="5124003" y="3124200"/>
              <a:ext cx="68580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A930200-F22F-984C-5E2A-FC4CB9CC6BF6}"/>
                </a:ext>
              </a:extLst>
            </p:cNvPr>
            <p:cNvCxnSpPr>
              <a:stCxn id="9" idx="3"/>
              <a:endCxn id="10" idx="1"/>
            </p:cNvCxnSpPr>
            <p:nvPr/>
          </p:nvCxnSpPr>
          <p:spPr>
            <a:xfrm>
              <a:off x="4686300" y="3308866"/>
              <a:ext cx="437703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961ECA5-3471-1B86-0F1A-A33969C1B19D}"/>
                </a:ext>
              </a:extLst>
            </p:cNvPr>
            <p:cNvCxnSpPr>
              <a:stCxn id="8" idx="3"/>
              <a:endCxn id="9" idx="1"/>
            </p:cNvCxnSpPr>
            <p:nvPr/>
          </p:nvCxnSpPr>
          <p:spPr>
            <a:xfrm>
              <a:off x="3581400" y="3308866"/>
              <a:ext cx="419100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4617E71-34B3-3A16-67C2-3C84685FCFEB}"/>
                </a:ext>
              </a:extLst>
            </p:cNvPr>
            <p:cNvCxnSpPr/>
            <p:nvPr/>
          </p:nvCxnSpPr>
          <p:spPr>
            <a:xfrm>
              <a:off x="5852676" y="3308866"/>
              <a:ext cx="419100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FB490A2-76D1-F97D-9B85-F601D81918A4}"/>
                </a:ext>
              </a:extLst>
            </p:cNvPr>
            <p:cNvSpPr txBox="1"/>
            <p:nvPr/>
          </p:nvSpPr>
          <p:spPr>
            <a:xfrm>
              <a:off x="6228327" y="3125708"/>
              <a:ext cx="6767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NULL</a:t>
              </a:r>
            </a:p>
          </p:txBody>
        </p:sp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040AE0B-5F38-05D8-918E-F841F2DC4810}"/>
              </a:ext>
            </a:extLst>
          </p:cNvPr>
          <p:cNvSpPr txBox="1">
            <a:spLocks/>
          </p:cNvSpPr>
          <p:nvPr/>
        </p:nvSpPr>
        <p:spPr>
          <a:xfrm>
            <a:off x="512722" y="2708989"/>
            <a:ext cx="3621862" cy="38743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15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4763" algn="l" defTabSz="914400" rtl="0" eaLnBrk="1" latinLnBrk="0" hangingPunct="1">
              <a:spcBef>
                <a:spcPts val="1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6363" indent="-3175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Lock each node as the queue is traversed, then release as soon as it’s safe, so other threads can also access the queue</a:t>
            </a:r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sz="2000" dirty="0"/>
              <a:t>lock A</a:t>
            </a:r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sz="2000" dirty="0"/>
              <a:t>get pointer to B</a:t>
            </a:r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sz="2000" dirty="0"/>
              <a:t>unlock A</a:t>
            </a:r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sz="2000" dirty="0"/>
              <a:t>lock B</a:t>
            </a:r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sz="2000" dirty="0"/>
              <a:t>read B</a:t>
            </a:r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sz="2000" dirty="0"/>
              <a:t>unlock B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C68F5C-A0A5-238D-7BA0-2F6FCEC750D7}"/>
              </a:ext>
            </a:extLst>
          </p:cNvPr>
          <p:cNvSpPr txBox="1"/>
          <p:nvPr/>
        </p:nvSpPr>
        <p:spPr>
          <a:xfrm>
            <a:off x="4190106" y="439187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C00000"/>
                </a:solidFill>
              </a:rPr>
              <a:t>What could go wrong?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1D9804-50D7-6967-2AB6-9CF00054D847}"/>
              </a:ext>
            </a:extLst>
          </p:cNvPr>
          <p:cNvSpPr txBox="1"/>
          <p:nvPr/>
        </p:nvSpPr>
        <p:spPr>
          <a:xfrm>
            <a:off x="4231710" y="4859795"/>
            <a:ext cx="35566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C00000"/>
                </a:solidFill>
              </a:rPr>
              <a:t>Another thread could lock A and</a:t>
            </a:r>
          </a:p>
          <a:p>
            <a:r>
              <a:rPr lang="en-US" sz="2000" b="0" dirty="0">
                <a:solidFill>
                  <a:srgbClr val="C00000"/>
                </a:solidFill>
              </a:rPr>
              <a:t>dequeue all nodes</a:t>
            </a:r>
          </a:p>
        </p:txBody>
      </p:sp>
      <p:cxnSp>
        <p:nvCxnSpPr>
          <p:cNvPr id="19" name="Straight Arrow Connector 18"/>
          <p:cNvCxnSpPr>
            <a:cxnSpLocks/>
          </p:cNvCxnSpPr>
          <p:nvPr/>
        </p:nvCxnSpPr>
        <p:spPr bwMode="auto">
          <a:xfrm flipH="1">
            <a:off x="1913502" y="5213738"/>
            <a:ext cx="2221082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17744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3EC41-5B18-696E-B5B1-F0ED9B7F7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0D5D8-CC88-91E7-D4AB-D42CE1DC1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Fine-grained locking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8E38D-A9A7-C6C0-07EE-2A97362DF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84576"/>
          </a:xfrm>
        </p:spPr>
        <p:txBody>
          <a:bodyPr>
            <a:normAutofit/>
          </a:bodyPr>
          <a:lstStyle/>
          <a:p>
            <a:r>
              <a:rPr lang="en-US" sz="2000" dirty="0"/>
              <a:t>Solution is to use hand-over-hand locking.</a:t>
            </a:r>
          </a:p>
          <a:p>
            <a:r>
              <a:rPr lang="en-US" sz="2000" dirty="0"/>
              <a:t>Lock the next node before releasing the lock on the last node.</a:t>
            </a:r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5B486-73A0-625D-8573-2F898CF3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0D881-957A-7944-A8D0-1584E528B88F}" type="slidenum">
              <a:rPr lang="en-US" smtClean="0"/>
              <a:pPr/>
              <a:t>24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1552C5C-03FB-681B-FC9C-DB4590DBB91D}"/>
              </a:ext>
            </a:extLst>
          </p:cNvPr>
          <p:cNvGrpSpPr/>
          <p:nvPr/>
        </p:nvGrpSpPr>
        <p:grpSpPr>
          <a:xfrm>
            <a:off x="4621763" y="3059668"/>
            <a:ext cx="4009515" cy="370840"/>
            <a:chOff x="2895600" y="3124200"/>
            <a:chExt cx="4009515" cy="37084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F6CCBB-B97C-A18C-FCC7-87FE2E8B373C}"/>
                </a:ext>
              </a:extLst>
            </p:cNvPr>
            <p:cNvSpPr txBox="1"/>
            <p:nvPr/>
          </p:nvSpPr>
          <p:spPr>
            <a:xfrm>
              <a:off x="2895600" y="3124200"/>
              <a:ext cx="68580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736ECBB-DA7C-8D75-4D5A-5566E4D623A3}"/>
                </a:ext>
              </a:extLst>
            </p:cNvPr>
            <p:cNvSpPr txBox="1"/>
            <p:nvPr/>
          </p:nvSpPr>
          <p:spPr>
            <a:xfrm>
              <a:off x="4000500" y="3124200"/>
              <a:ext cx="68580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46CEC91-BFCA-3EC5-A440-7C38421BBA83}"/>
                </a:ext>
              </a:extLst>
            </p:cNvPr>
            <p:cNvSpPr txBox="1"/>
            <p:nvPr/>
          </p:nvSpPr>
          <p:spPr>
            <a:xfrm>
              <a:off x="5124003" y="3124200"/>
              <a:ext cx="68580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CD74034-91AB-2407-62E1-4B05D72ED0E6}"/>
                </a:ext>
              </a:extLst>
            </p:cNvPr>
            <p:cNvCxnSpPr>
              <a:stCxn id="9" idx="3"/>
              <a:endCxn id="10" idx="1"/>
            </p:cNvCxnSpPr>
            <p:nvPr/>
          </p:nvCxnSpPr>
          <p:spPr>
            <a:xfrm>
              <a:off x="4686300" y="3308866"/>
              <a:ext cx="437703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58968C8-BF59-783D-E69D-6C1C96DCAFAA}"/>
                </a:ext>
              </a:extLst>
            </p:cNvPr>
            <p:cNvCxnSpPr>
              <a:stCxn id="8" idx="3"/>
              <a:endCxn id="9" idx="1"/>
            </p:cNvCxnSpPr>
            <p:nvPr/>
          </p:nvCxnSpPr>
          <p:spPr>
            <a:xfrm>
              <a:off x="3581400" y="3308866"/>
              <a:ext cx="419100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DAAF195-F547-6412-82DF-C3CBA0180F58}"/>
                </a:ext>
              </a:extLst>
            </p:cNvPr>
            <p:cNvCxnSpPr/>
            <p:nvPr/>
          </p:nvCxnSpPr>
          <p:spPr>
            <a:xfrm>
              <a:off x="5852676" y="3308866"/>
              <a:ext cx="419100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C5D1F77-5D63-BAED-8A79-03C88D106696}"/>
                </a:ext>
              </a:extLst>
            </p:cNvPr>
            <p:cNvSpPr txBox="1"/>
            <p:nvPr/>
          </p:nvSpPr>
          <p:spPr>
            <a:xfrm>
              <a:off x="6228327" y="3125708"/>
              <a:ext cx="6767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NULL</a:t>
              </a:r>
            </a:p>
          </p:txBody>
        </p:sp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6F33FAC-BFC4-27E2-7664-9FA1EC2A42A3}"/>
              </a:ext>
            </a:extLst>
          </p:cNvPr>
          <p:cNvSpPr txBox="1">
            <a:spLocks/>
          </p:cNvSpPr>
          <p:nvPr/>
        </p:nvSpPr>
        <p:spPr>
          <a:xfrm>
            <a:off x="512722" y="2708989"/>
            <a:ext cx="3621862" cy="38743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15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4763" algn="l" defTabSz="914400" rtl="0" eaLnBrk="1" latinLnBrk="0" hangingPunct="1">
              <a:spcBef>
                <a:spcPts val="1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6363" indent="-3175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sz="2000" dirty="0"/>
              <a:t>lock A</a:t>
            </a:r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sz="2000" dirty="0"/>
              <a:t>get pointer to B</a:t>
            </a:r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C00000"/>
                </a:solidFill>
              </a:rPr>
              <a:t>lock B</a:t>
            </a:r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C00000"/>
                </a:solidFill>
              </a:rPr>
              <a:t>unlock A</a:t>
            </a:r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sz="2000" dirty="0"/>
              <a:t>read B</a:t>
            </a:r>
          </a:p>
          <a:p>
            <a:pPr marL="514350" indent="-514350"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en-US" sz="2000" dirty="0"/>
              <a:t>unlock B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9ABD949C-6C54-C930-FDE4-65D64425F110}"/>
              </a:ext>
            </a:extLst>
          </p:cNvPr>
          <p:cNvSpPr/>
          <p:nvPr/>
        </p:nvSpPr>
        <p:spPr>
          <a:xfrm>
            <a:off x="2163261" y="3614656"/>
            <a:ext cx="480050" cy="505361"/>
          </a:xfrm>
          <a:custGeom>
            <a:avLst/>
            <a:gdLst>
              <a:gd name="connsiteX0" fmla="*/ 77752 w 480050"/>
              <a:gd name="connsiteY0" fmla="*/ 505361 h 505361"/>
              <a:gd name="connsiteX1" fmla="*/ 479473 w 480050"/>
              <a:gd name="connsiteY1" fmla="*/ 246202 h 505361"/>
              <a:gd name="connsiteX2" fmla="*/ 0 w 480050"/>
              <a:gd name="connsiteY2" fmla="*/ 0 h 505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0050" h="505361">
                <a:moveTo>
                  <a:pt x="77752" y="505361"/>
                </a:moveTo>
                <a:cubicBezTo>
                  <a:pt x="285092" y="417895"/>
                  <a:pt x="492432" y="330429"/>
                  <a:pt x="479473" y="246202"/>
                </a:cubicBezTo>
                <a:cubicBezTo>
                  <a:pt x="466514" y="161975"/>
                  <a:pt x="0" y="0"/>
                  <a:pt x="0" y="0"/>
                </a:cubicBezTo>
              </a:path>
            </a:pathLst>
          </a:custGeom>
          <a:ln w="25400">
            <a:solidFill>
              <a:srgbClr val="C00000"/>
            </a:solidFill>
            <a:headEnd type="triangle" w="lg" len="lg"/>
            <a:tailEnd type="triangle" w="lg" len="lg"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50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15309-D9FA-885E-B5AF-CC5AC2A17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on Linux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30908B-4AF1-A227-90B1-DCC15A4AB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CFBA731-4499-14C2-5D66-F41213024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556" y="3669138"/>
            <a:ext cx="7168530" cy="2687212"/>
          </a:xfr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sz="1800" i="1" dirty="0" err="1"/>
              <a:t>pthread_mutex_init</a:t>
            </a:r>
            <a:r>
              <a:rPr lang="en-US" sz="1800" i="1" dirty="0"/>
              <a:t>( )</a:t>
            </a:r>
            <a:r>
              <a:rPr lang="en-US" sz="1800" dirty="0"/>
              <a:t>  initializes the mutex to an unlocked state. If </a:t>
            </a:r>
            <a:r>
              <a:rPr lang="en-US" sz="1800" i="1" dirty="0" err="1"/>
              <a:t>attr</a:t>
            </a:r>
            <a:r>
              <a:rPr lang="en-US" sz="1800" dirty="0"/>
              <a:t> is NULL, the default attributes are used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sz="1800" i="1" dirty="0" err="1"/>
              <a:t>pthread_mutex_destroy</a:t>
            </a:r>
            <a:r>
              <a:rPr lang="en-US" sz="1800" i="1" dirty="0"/>
              <a:t>( )</a:t>
            </a:r>
            <a:r>
              <a:rPr lang="en-US" sz="1800" dirty="0"/>
              <a:t>  destroys the mutex object referenced by </a:t>
            </a:r>
            <a:r>
              <a:rPr lang="en-US" sz="1800" i="1" dirty="0"/>
              <a:t>mutex</a:t>
            </a:r>
            <a:r>
              <a:rPr lang="en-US" sz="1800" dirty="0"/>
              <a:t>.</a:t>
            </a:r>
          </a:p>
          <a:p>
            <a:pPr marL="0" indent="0">
              <a:spcBef>
                <a:spcPts val="1000"/>
              </a:spcBef>
              <a:buNone/>
            </a:pPr>
            <a:r>
              <a:rPr lang="en-US" sz="1800" dirty="0"/>
              <a:t>In cases where default mutex attributes are appropriate, the macro PTHREAD_MUTEX_INITIALIZER can be used to initialize mutexes that are statically allocated.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8F0CC9-E6A0-45B2-7197-CCA17D0E16A8}"/>
              </a:ext>
            </a:extLst>
          </p:cNvPr>
          <p:cNvSpPr/>
          <p:nvPr/>
        </p:nvSpPr>
        <p:spPr>
          <a:xfrm>
            <a:off x="802556" y="1366897"/>
            <a:ext cx="78842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pthread.h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pthread_mutex_init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pthread_mutex_t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restrict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mutex,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pthread_mutexattr_t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restrict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attr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pthread_mutex_t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mutex = PTHREAD_MUTEX_INITIALIZER;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pthread_mutex_destroy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pthread_mutex_t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*mutex);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601507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79129-F2BB-461A-9F6A-2A8A86AF1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916" y="3328911"/>
            <a:ext cx="7746642" cy="1686047"/>
          </a:xfr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sz="2000" dirty="0" err="1"/>
              <a:t>pthread_mutex_lock</a:t>
            </a:r>
            <a:r>
              <a:rPr lang="en-US" sz="2000" dirty="0"/>
              <a:t>( ), </a:t>
            </a:r>
            <a:r>
              <a:rPr lang="en-US" sz="2000" dirty="0" err="1"/>
              <a:t>pthread_mutex_trylock</a:t>
            </a:r>
            <a:r>
              <a:rPr lang="en-US" sz="2000" dirty="0"/>
              <a:t>( ), and </a:t>
            </a:r>
            <a:r>
              <a:rPr lang="en-US" sz="2000" dirty="0" err="1"/>
              <a:t>pthread_mutex_unlock</a:t>
            </a:r>
            <a:r>
              <a:rPr lang="en-US" sz="2000" dirty="0"/>
              <a:t>( ) lock and unlock a mutex.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287FF0-C689-4BBE-A521-33516318EB96}"/>
              </a:ext>
            </a:extLst>
          </p:cNvPr>
          <p:cNvSpPr/>
          <p:nvPr/>
        </p:nvSpPr>
        <p:spPr>
          <a:xfrm>
            <a:off x="736916" y="783680"/>
            <a:ext cx="788187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pthread.h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pthread_mutex_lock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pthread_mutex_t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*mutex);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pthread_mutex_trylock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pthread_mutex_t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*mutex);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pthread_mutex_unlock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pthread_mutex_t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*mutex);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793252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A9E734-A588-409E-BE1D-0C80B776B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EE3C32-44F9-435C-826D-FF23D536BDA1}"/>
              </a:ext>
            </a:extLst>
          </p:cNvPr>
          <p:cNvSpPr/>
          <p:nvPr/>
        </p:nvSpPr>
        <p:spPr>
          <a:xfrm>
            <a:off x="5069822" y="793261"/>
            <a:ext cx="3625175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Within each child thread: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pthread_mutex_lock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&amp;lock 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Read or write the shared data.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pthread_mutex_unlock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&amp;lock );</a:t>
            </a:r>
            <a:endParaRPr lang="en-US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EAEB95-B124-4BEF-94E5-38667C4C0BC2}"/>
              </a:ext>
            </a:extLst>
          </p:cNvPr>
          <p:cNvSpPr/>
          <p:nvPr/>
        </p:nvSpPr>
        <p:spPr>
          <a:xfrm>
            <a:off x="710045" y="793261"/>
            <a:ext cx="4336444" cy="50783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In the main thread: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pthread_mutex_t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lock;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pthread_mutex_init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&amp;lock, 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Create lots of threads.</a:t>
            </a:r>
          </a:p>
          <a:p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pthread_create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... );</a:t>
            </a:r>
            <a:endParaRPr lang="en-US" sz="1600" dirty="0"/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Wait for them to finish.</a:t>
            </a:r>
          </a:p>
          <a:p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pthread_join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... );</a:t>
            </a:r>
          </a:p>
          <a:p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pthread_mutex_destroy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&amp;lock );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9279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C9EE9-E81A-8EF5-4C6D-7D2CB6D24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27E0C-B7BA-0FC4-10C3-412E8525C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5DA13-2685-1770-E710-1341C39D9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locks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condition variables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RAII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multi-reader/single-writer locks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1F821B-C26F-ADB2-FB69-008A7E3B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308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F8AB2-72D0-4488-AD20-869258DA2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 constraints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1CD13-C3F2-4E1C-988E-92214FE47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00200"/>
            <a:ext cx="2971800" cy="4419600"/>
          </a:xfrm>
        </p:spPr>
        <p:txBody>
          <a:bodyPr/>
          <a:lstStyle/>
          <a:p>
            <a:pPr>
              <a:spcBef>
                <a:spcPts val="1500"/>
              </a:spcBef>
            </a:pPr>
            <a:r>
              <a:rPr lang="en-US" sz="2400" dirty="0"/>
              <a:t>What if you wanted Dequeue() to wait without holding the lock if the queue is empty?</a:t>
            </a:r>
          </a:p>
          <a:p>
            <a:pPr>
              <a:spcBef>
                <a:spcPts val="1500"/>
              </a:spcBef>
            </a:pPr>
            <a:r>
              <a:rPr lang="en-US" sz="2400" dirty="0"/>
              <a:t>Would this work?</a:t>
            </a:r>
          </a:p>
          <a:p>
            <a:pPr>
              <a:spcBef>
                <a:spcPts val="1500"/>
              </a:spcBef>
            </a:pPr>
            <a:r>
              <a:rPr lang="en-US" dirty="0">
                <a:solidFill>
                  <a:srgbClr val="C00000"/>
                </a:solidFill>
              </a:rPr>
              <a:t>No, first may be null by the time we take the lock.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5D075C-BA08-4EB8-B9E3-A1B670B2E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0D881-957A-7944-A8D0-1584E528B88F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C8DDCC-FF7A-45AD-8376-4E262F45D997}"/>
              </a:ext>
            </a:extLst>
          </p:cNvPr>
          <p:cNvSpPr/>
          <p:nvPr/>
        </p:nvSpPr>
        <p:spPr>
          <a:xfrm>
            <a:off x="4038600" y="1295400"/>
            <a:ext cx="441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Dequeue( )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   while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( !first )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 err="1">
                <a:solidFill>
                  <a:srgbClr val="000000"/>
                </a:solidFill>
                <a:latin typeface="Consolas" panose="020B0609020204030204" pitchFamily="49" charset="0"/>
              </a:rPr>
              <a:t>lock.Lock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*p = first;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d = first-&gt;data;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first = first-&gt;next;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p;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( !first )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last = </a:t>
            </a:r>
            <a:r>
              <a:rPr lang="en-US" sz="1800" b="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 err="1">
                <a:solidFill>
                  <a:srgbClr val="000000"/>
                </a:solidFill>
                <a:latin typeface="Consolas" panose="020B0609020204030204" pitchFamily="49" charset="0"/>
              </a:rPr>
              <a:t>lock.Unlock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d;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367154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F8AB2-72D0-4488-AD20-869258DA2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 constraints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1CD13-C3F2-4E1C-988E-92214FE47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00200"/>
            <a:ext cx="3200400" cy="4419600"/>
          </a:xfrm>
        </p:spPr>
        <p:txBody>
          <a:bodyPr/>
          <a:lstStyle/>
          <a:p>
            <a:pPr>
              <a:spcBef>
                <a:spcPts val="1500"/>
              </a:spcBef>
            </a:pPr>
            <a:r>
              <a:rPr lang="en-US" sz="2400" dirty="0"/>
              <a:t>Suppose we only look at first when we hold the lock.</a:t>
            </a:r>
          </a:p>
          <a:p>
            <a:pPr>
              <a:spcBef>
                <a:spcPts val="1500"/>
              </a:spcBef>
            </a:pPr>
            <a:r>
              <a:rPr lang="en-US" sz="2400" dirty="0"/>
              <a:t>Is the solution better?</a:t>
            </a:r>
          </a:p>
          <a:p>
            <a:pPr>
              <a:spcBef>
                <a:spcPts val="1500"/>
              </a:spcBef>
            </a:pPr>
            <a:r>
              <a:rPr lang="en-US" sz="2400" dirty="0">
                <a:solidFill>
                  <a:srgbClr val="C00000"/>
                </a:solidFill>
              </a:rPr>
              <a:t>Works (sort of) but involves busy-waiting that denies the processor to other threads.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5D075C-BA08-4EB8-B9E3-A1B670B2E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0D881-957A-7944-A8D0-1584E528B88F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C8DDCC-FF7A-45AD-8376-4E262F45D997}"/>
              </a:ext>
            </a:extLst>
          </p:cNvPr>
          <p:cNvSpPr/>
          <p:nvPr/>
        </p:nvSpPr>
        <p:spPr>
          <a:xfrm>
            <a:off x="4038600" y="1295400"/>
            <a:ext cx="44196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Dequeue( )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 err="1">
                <a:solidFill>
                  <a:srgbClr val="000000"/>
                </a:solidFill>
                <a:latin typeface="Consolas" panose="020B0609020204030204" pitchFamily="49" charset="0"/>
              </a:rPr>
              <a:t>lock.Lock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( !first )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800" b="0" dirty="0" err="1">
                <a:solidFill>
                  <a:srgbClr val="000000"/>
                </a:solidFill>
                <a:latin typeface="Consolas" panose="020B0609020204030204" pitchFamily="49" charset="0"/>
              </a:rPr>
              <a:t>lock.Unlock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800" b="0" dirty="0" err="1">
                <a:solidFill>
                  <a:srgbClr val="000000"/>
                </a:solidFill>
                <a:latin typeface="Consolas" panose="020B0609020204030204" pitchFamily="49" charset="0"/>
              </a:rPr>
              <a:t>lock.Lock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*p = first;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d = first-&gt;data;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first = first-&gt;next;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p;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( !first )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   last = </a:t>
            </a:r>
            <a:r>
              <a:rPr lang="en-US" sz="1800" b="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 err="1">
                <a:solidFill>
                  <a:srgbClr val="000000"/>
                </a:solidFill>
                <a:latin typeface="Consolas" panose="020B0609020204030204" pitchFamily="49" charset="0"/>
              </a:rPr>
              <a:t>lock.Unlock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800" b="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d;</a:t>
            </a:r>
          </a:p>
          <a:p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27717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Avoiding busy waiting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3352800" cy="4419600"/>
          </a:xfrm>
        </p:spPr>
        <p:txBody>
          <a:bodyPr/>
          <a:lstStyle/>
          <a:p>
            <a:pPr>
              <a:spcBef>
                <a:spcPts val="1500"/>
              </a:spcBef>
            </a:pPr>
            <a:r>
              <a:rPr lang="en-US" sz="2400" dirty="0"/>
              <a:t>Have waiting dequeuer put itself onto a waiting list and then go to sleep.</a:t>
            </a:r>
          </a:p>
          <a:p>
            <a:pPr marL="0" lvl="1">
              <a:spcBef>
                <a:spcPts val="1500"/>
              </a:spcBef>
            </a:pPr>
            <a:r>
              <a:rPr lang="en-US" dirty="0"/>
              <a:t>The enqueuer wakes up sleeping dequeuer.</a:t>
            </a:r>
          </a:p>
          <a:p>
            <a:pPr marL="0" lvl="1">
              <a:spcBef>
                <a:spcPts val="1500"/>
              </a:spcBef>
            </a:pPr>
            <a:r>
              <a:rPr lang="en-US" dirty="0"/>
              <a:t>What could go wrong?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0793-E1B2-4731-B1BB-BBF31D008C84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108DC1-CB6B-458F-B3DF-6E2D1374DAEB}"/>
              </a:ext>
            </a:extLst>
          </p:cNvPr>
          <p:cNvSpPr/>
          <p:nvPr/>
        </p:nvSpPr>
        <p:spPr>
          <a:xfrm>
            <a:off x="4038600" y="1623848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1"/>
            <a:r>
              <a:rPr lang="en-US" sz="2000" b="0" dirty="0">
                <a:latin typeface="Consolas" panose="020B0609020204030204" pitchFamily="49" charset="0"/>
                <a:cs typeface="Courier New" panose="02070309020205020404" pitchFamily="49" charset="0"/>
              </a:rPr>
              <a:t>if (queue is empty )</a:t>
            </a:r>
            <a:br>
              <a:rPr lang="en-US" sz="2000" b="0" dirty="0">
                <a:latin typeface="Consolas" panose="020B0609020204030204" pitchFamily="49" charset="0"/>
                <a:cs typeface="Courier New" panose="02070309020205020404" pitchFamily="49" charset="0"/>
              </a:rPr>
            </a:br>
            <a:r>
              <a:rPr lang="en-US" sz="2000" b="0" dirty="0">
                <a:latin typeface="Consolas" panose="020B0609020204030204" pitchFamily="49" charset="0"/>
                <a:cs typeface="Courier New" panose="02070309020205020404" pitchFamily="49" charset="0"/>
              </a:rPr>
              <a:t>   {</a:t>
            </a:r>
          </a:p>
          <a:p>
            <a:pPr marL="0" lvl="1"/>
            <a:r>
              <a:rPr lang="en-US" sz="2000" b="0" dirty="0">
                <a:latin typeface="Consolas" panose="020B0609020204030204" pitchFamily="49" charset="0"/>
                <a:cs typeface="Courier New" panose="02070309020205020404" pitchFamily="49" charset="0"/>
              </a:rPr>
              <a:t>   add myself to waiting list;</a:t>
            </a:r>
          </a:p>
          <a:p>
            <a:pPr marL="0" lvl="1"/>
            <a:r>
              <a:rPr lang="en-US" sz="2000" b="0" dirty="0">
                <a:latin typeface="Consolas" panose="020B0609020204030204" pitchFamily="49" charset="0"/>
                <a:cs typeface="Courier New" panose="02070309020205020404" pitchFamily="49" charset="0"/>
              </a:rPr>
              <a:t>   go to sleep;</a:t>
            </a:r>
          </a:p>
          <a:p>
            <a:pPr marL="0" lvl="1"/>
            <a:r>
              <a:rPr lang="en-US" sz="2000" b="0" dirty="0">
                <a:latin typeface="Consolas" panose="020B0609020204030204" pitchFamily="49" charset="0"/>
                <a:cs typeface="Courier New" panose="02070309020205020404" pitchFamily="49" charset="0"/>
              </a:rPr>
              <a:t>   }</a:t>
            </a:r>
          </a:p>
        </p:txBody>
      </p:sp>
    </p:spTree>
    <p:extLst>
      <p:ext uri="{BB962C8B-B14F-4D97-AF65-F5344CB8AC3E}">
        <p14:creationId xmlns:p14="http://schemas.microsoft.com/office/powerpoint/2010/main" val="36544100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6BCE0-E7DD-4EB8-80EC-17978A3CC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Avoiding busy waiting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0DA4C-46E7-45CC-BC1E-5F32BF897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00200"/>
            <a:ext cx="2440840" cy="4419600"/>
          </a:xfrm>
        </p:spPr>
        <p:txBody>
          <a:bodyPr/>
          <a:lstStyle/>
          <a:p>
            <a:r>
              <a:rPr lang="en-US" sz="2000" dirty="0"/>
              <a:t>What is wrong here?</a:t>
            </a:r>
          </a:p>
          <a:p>
            <a:r>
              <a:rPr lang="en-US" sz="2000" dirty="0"/>
              <a:t>Can’t go to sleep holding the lock.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DDC711-D311-4A72-88C1-52C432EB6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0D881-957A-7944-A8D0-1584E528B88F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F389E17-4036-495F-BC25-C8F1981B5AE0}"/>
              </a:ext>
            </a:extLst>
          </p:cNvPr>
          <p:cNvSpPr txBox="1">
            <a:spLocks/>
          </p:cNvSpPr>
          <p:nvPr/>
        </p:nvSpPr>
        <p:spPr bwMode="auto">
          <a:xfrm>
            <a:off x="3352800" y="1298028"/>
            <a:ext cx="5486400" cy="51054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.Lucida Grande UI Regular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Enqueue()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lock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add new item to tail of queue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if (Dequeuer is waiting) {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take waiting dequeuer off waiting list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wake up dequeuer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unlock</a:t>
            </a:r>
          </a:p>
          <a:p>
            <a:endParaRPr lang="en-US" sz="1600" b="0" kern="0" dirty="0">
              <a:solidFill>
                <a:schemeClr val="tx1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Dequeue()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lock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if (queue is empty) {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add myself to waiting list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sleep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remove item from queue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unlock</a:t>
            </a:r>
          </a:p>
          <a:p>
            <a:endParaRPr lang="en-US" sz="1600" b="0" kern="0" dirty="0">
              <a:solidFill>
                <a:schemeClr val="tx1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9418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0DA4C-46E7-45CC-BC1E-5F32BF897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044" y="601717"/>
            <a:ext cx="2344556" cy="4419600"/>
          </a:xfrm>
        </p:spPr>
        <p:txBody>
          <a:bodyPr/>
          <a:lstStyle/>
          <a:p>
            <a:r>
              <a:rPr lang="en-US" sz="2000" dirty="0"/>
              <a:t>We could give up the lock before sleeping, then retake when we wake up, but consider this failure mode.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DDC711-D311-4A72-88C1-52C432EB6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0D881-957A-7944-A8D0-1584E528B88F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F389E17-4036-495F-BC25-C8F1981B5AE0}"/>
              </a:ext>
            </a:extLst>
          </p:cNvPr>
          <p:cNvSpPr txBox="1">
            <a:spLocks/>
          </p:cNvSpPr>
          <p:nvPr/>
        </p:nvSpPr>
        <p:spPr bwMode="auto">
          <a:xfrm>
            <a:off x="3433692" y="609600"/>
            <a:ext cx="5486400" cy="5715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.Lucida Grande UI Regular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Enqueue()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lock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add new item to tail of queue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if (Dequeuer is waiting) {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take waiting dequeuer off waiting list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wake up dequeuer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unlock</a:t>
            </a:r>
          </a:p>
          <a:p>
            <a:endParaRPr lang="en-US" sz="1600" b="0" kern="0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Dequeue()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lock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if (queue is empty) {</a:t>
            </a:r>
            <a:b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</a:br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unlock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add myself to the waiting list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sleep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lock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remove item from queue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unlock</a:t>
            </a:r>
          </a:p>
          <a:p>
            <a:endParaRPr lang="en-US" sz="1600" b="0" kern="0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F85CEDE-F7AD-4301-9DF7-69F215F73E95}"/>
              </a:ext>
            </a:extLst>
          </p:cNvPr>
          <p:cNvSpPr/>
          <p:nvPr/>
        </p:nvSpPr>
        <p:spPr bwMode="auto">
          <a:xfrm>
            <a:off x="3962775" y="4419100"/>
            <a:ext cx="304800" cy="304800"/>
          </a:xfrm>
          <a:prstGeom prst="ellipse">
            <a:avLst/>
          </a:prstGeom>
          <a:solidFill>
            <a:srgbClr val="FFCCCC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FF3300"/>
                </a:solidFill>
                <a:effectLst/>
                <a:latin typeface="Arial" charset="0"/>
              </a:rPr>
              <a:t>A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0311471-5FC9-46D1-AC2A-22F5C5E23D80}"/>
              </a:ext>
            </a:extLst>
          </p:cNvPr>
          <p:cNvSpPr/>
          <p:nvPr/>
        </p:nvSpPr>
        <p:spPr bwMode="auto">
          <a:xfrm>
            <a:off x="3491311" y="990600"/>
            <a:ext cx="304800" cy="304800"/>
          </a:xfrm>
          <a:prstGeom prst="ellipse">
            <a:avLst/>
          </a:prstGeom>
          <a:solidFill>
            <a:srgbClr val="CCEC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FF"/>
                </a:solidFill>
              </a:rPr>
              <a:t>B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F574BE7-ABCB-44C7-A2DE-924CCCF312C9}"/>
              </a:ext>
            </a:extLst>
          </p:cNvPr>
          <p:cNvCxnSpPr>
            <a:cxnSpLocks/>
          </p:cNvCxnSpPr>
          <p:nvPr/>
        </p:nvCxnSpPr>
        <p:spPr bwMode="auto">
          <a:xfrm>
            <a:off x="3643711" y="1371600"/>
            <a:ext cx="0" cy="14478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0E3BDD92-C688-4243-95ED-C9094F373522}"/>
              </a:ext>
            </a:extLst>
          </p:cNvPr>
          <p:cNvSpPr/>
          <p:nvPr/>
        </p:nvSpPr>
        <p:spPr bwMode="auto">
          <a:xfrm>
            <a:off x="3962775" y="4713829"/>
            <a:ext cx="304800" cy="304800"/>
          </a:xfrm>
          <a:prstGeom prst="ellipse">
            <a:avLst/>
          </a:prstGeom>
          <a:solidFill>
            <a:srgbClr val="FFCCCC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3300"/>
                </a:solidFill>
              </a:rPr>
              <a:t>C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rgbClr val="FF330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40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types of synchronization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Mutual exclusion with locks</a:t>
            </a:r>
          </a:p>
          <a:p>
            <a:pPr lvl="1"/>
            <a:r>
              <a:rPr lang="en-US" dirty="0"/>
              <a:t>Ensures that only one thread is in critical section</a:t>
            </a:r>
          </a:p>
          <a:p>
            <a:pPr lvl="1"/>
            <a:r>
              <a:rPr lang="en-US" i="1" dirty="0"/>
              <a:t>“Not at the same time”</a:t>
            </a:r>
          </a:p>
          <a:p>
            <a:pPr lvl="1"/>
            <a:r>
              <a:rPr lang="en-US" dirty="0"/>
              <a:t>lock/unlock</a:t>
            </a:r>
          </a:p>
          <a:p>
            <a:r>
              <a:rPr lang="en-US" dirty="0">
                <a:solidFill>
                  <a:srgbClr val="0000FF"/>
                </a:solidFill>
              </a:rPr>
              <a:t>Ordering constraints with condition variables</a:t>
            </a:r>
          </a:p>
          <a:p>
            <a:pPr lvl="1"/>
            <a:r>
              <a:rPr lang="en-US" dirty="0"/>
              <a:t>One thread waits for another to do something</a:t>
            </a:r>
          </a:p>
          <a:p>
            <a:pPr lvl="1"/>
            <a:r>
              <a:rPr lang="en-US" i="1" dirty="0"/>
              <a:t>“Before after”</a:t>
            </a:r>
          </a:p>
          <a:p>
            <a:pPr lvl="1"/>
            <a:r>
              <a:rPr lang="en-US" dirty="0"/>
              <a:t>E.g., </a:t>
            </a:r>
            <a:r>
              <a:rPr lang="en-US" dirty="0" err="1"/>
              <a:t>dequeuer</a:t>
            </a:r>
            <a:r>
              <a:rPr lang="en-US" dirty="0"/>
              <a:t> must wait for </a:t>
            </a:r>
            <a:r>
              <a:rPr lang="en-US" dirty="0" err="1"/>
              <a:t>enqueuer</a:t>
            </a:r>
            <a:r>
              <a:rPr lang="en-US" dirty="0"/>
              <a:t> to add something to queue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0793-E1B2-4731-B1BB-BBF31D008C84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6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30EA5-0A5F-459F-972E-65A7ADCD1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A0AF6-E6F0-42A0-9AD3-30E08EACE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00200"/>
            <a:ext cx="2743200" cy="4419600"/>
          </a:xfrm>
        </p:spPr>
        <p:txBody>
          <a:bodyPr/>
          <a:lstStyle/>
          <a:p>
            <a:pPr>
              <a:spcBef>
                <a:spcPts val="1500"/>
              </a:spcBef>
            </a:pPr>
            <a:r>
              <a:rPr lang="en-US" sz="2000" dirty="0"/>
              <a:t>Need a way to go to sleep, consuming no resource while waiting for a condition.</a:t>
            </a:r>
          </a:p>
          <a:p>
            <a:pPr>
              <a:spcBef>
                <a:spcPts val="1500"/>
              </a:spcBef>
            </a:pPr>
            <a:r>
              <a:rPr lang="en-US" sz="2000" dirty="0"/>
              <a:t>But we can’t lose any races, so part of it has to be atomic.</a:t>
            </a:r>
          </a:p>
          <a:p>
            <a:pPr>
              <a:spcBef>
                <a:spcPts val="1500"/>
              </a:spcBef>
            </a:pPr>
            <a:r>
              <a:rPr lang="en-US" sz="2000" dirty="0"/>
              <a:t>We do this with a </a:t>
            </a:r>
            <a:r>
              <a:rPr lang="en-US" sz="2000" i="1" dirty="0">
                <a:solidFill>
                  <a:srgbClr val="C00000"/>
                </a:solidFill>
              </a:rPr>
              <a:t>condition variable.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9C8A34-568B-4ED1-AF22-CAB03B71B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0D881-957A-7944-A8D0-1584E528B88F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C095B89-41F5-4BE0-80FF-E4BAC4F394C3}"/>
              </a:ext>
            </a:extLst>
          </p:cNvPr>
          <p:cNvSpPr txBox="1">
            <a:spLocks/>
          </p:cNvSpPr>
          <p:nvPr/>
        </p:nvSpPr>
        <p:spPr bwMode="auto">
          <a:xfrm>
            <a:off x="3689838" y="1562100"/>
            <a:ext cx="5181600" cy="480322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.Lucida Grande UI Regular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Wait( lock )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{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release the lock;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put the thread on the waiting list;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sleep;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wake when condition satisfied;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retake the lock;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sz="20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9744043-64E8-44AC-80DC-20279BDBBCB8}"/>
              </a:ext>
            </a:extLst>
          </p:cNvPr>
          <p:cNvSpPr/>
          <p:nvPr/>
        </p:nvSpPr>
        <p:spPr bwMode="auto">
          <a:xfrm>
            <a:off x="4038600" y="2209799"/>
            <a:ext cx="4648200" cy="1728355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2990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30EA5-0A5F-459F-972E-65A7ADCD1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A0AF6-E6F0-42A0-9AD3-30E08EACE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00200"/>
            <a:ext cx="2743200" cy="4419600"/>
          </a:xfrm>
        </p:spPr>
        <p:txBody>
          <a:bodyPr/>
          <a:lstStyle/>
          <a:p>
            <a:pPr>
              <a:spcBef>
                <a:spcPts val="1500"/>
              </a:spcBef>
            </a:pPr>
            <a:r>
              <a:rPr lang="en-US" sz="2000" dirty="0"/>
              <a:t>Each condition variable has a list of waiting threads.</a:t>
            </a:r>
          </a:p>
          <a:p>
            <a:pPr>
              <a:spcBef>
                <a:spcPts val="1500"/>
              </a:spcBef>
            </a:pPr>
            <a:r>
              <a:rPr lang="en-US" sz="2000" dirty="0"/>
              <a:t>They’re “waiting on the condition” meaning they’re waiting for whatever condition you decide to associate with that condition variable, e.g., queue is empty, queue is full, or whatever.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9C8A34-568B-4ED1-AF22-CAB03B71B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0D881-957A-7944-A8D0-1584E528B88F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C095B89-41F5-4BE0-80FF-E4BAC4F394C3}"/>
              </a:ext>
            </a:extLst>
          </p:cNvPr>
          <p:cNvSpPr txBox="1">
            <a:spLocks/>
          </p:cNvSpPr>
          <p:nvPr/>
        </p:nvSpPr>
        <p:spPr bwMode="auto">
          <a:xfrm>
            <a:off x="3689838" y="1562100"/>
            <a:ext cx="5181600" cy="480322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.Lucida Grande UI Regular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Wait( lock )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{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release the lock;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put the thread on the waiting list;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sleep;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wake when condition satisfied;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retake the lock;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sz="20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9744043-64E8-44AC-80DC-20279BDBBCB8}"/>
              </a:ext>
            </a:extLst>
          </p:cNvPr>
          <p:cNvSpPr/>
          <p:nvPr/>
        </p:nvSpPr>
        <p:spPr bwMode="auto">
          <a:xfrm>
            <a:off x="4000498" y="2209800"/>
            <a:ext cx="4648200" cy="1066800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6891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30EA5-0A5F-459F-972E-65A7ADCD1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A0AF6-E6F0-42A0-9AD3-30E08EACE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00200"/>
            <a:ext cx="2743200" cy="4419600"/>
          </a:xfrm>
        </p:spPr>
        <p:txBody>
          <a:bodyPr/>
          <a:lstStyle/>
          <a:p>
            <a:pPr>
              <a:spcBef>
                <a:spcPts val="1500"/>
              </a:spcBef>
            </a:pPr>
            <a:r>
              <a:rPr lang="en-US" sz="2000" dirty="0"/>
              <a:t>You always use a condition variable in combination with a lock,  releasing and then retaking the lock inside the condition variable’s wait operation.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9C8A34-568B-4ED1-AF22-CAB03B71B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0D881-957A-7944-A8D0-1584E528B88F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C095B89-41F5-4BE0-80FF-E4BAC4F394C3}"/>
              </a:ext>
            </a:extLst>
          </p:cNvPr>
          <p:cNvSpPr txBox="1">
            <a:spLocks/>
          </p:cNvSpPr>
          <p:nvPr/>
        </p:nvSpPr>
        <p:spPr bwMode="auto">
          <a:xfrm>
            <a:off x="3720318" y="1553122"/>
            <a:ext cx="5181600" cy="480322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.Lucida Grande UI Regular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Wait( lock )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{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release the lock;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put the thread on the waiting list;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sleep;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wake when condition satisfied;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retake the lock;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sz="20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9744043-64E8-44AC-80DC-20279BDBBCB8}"/>
              </a:ext>
            </a:extLst>
          </p:cNvPr>
          <p:cNvSpPr/>
          <p:nvPr/>
        </p:nvSpPr>
        <p:spPr bwMode="auto">
          <a:xfrm>
            <a:off x="4000498" y="2209800"/>
            <a:ext cx="4648200" cy="1066800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5016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30EA5-0A5F-459F-972E-65A7ADCD1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A0AF6-E6F0-42A0-9AD3-30E08EACE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00200"/>
            <a:ext cx="2743200" cy="4419600"/>
          </a:xfrm>
        </p:spPr>
        <p:txBody>
          <a:bodyPr/>
          <a:lstStyle/>
          <a:p>
            <a:pPr>
              <a:spcBef>
                <a:spcPts val="1500"/>
              </a:spcBef>
            </a:pPr>
            <a:r>
              <a:rPr lang="en-US" sz="2000" dirty="0"/>
              <a:t>Since you’re giving up the lock, you must guarantee that all the </a:t>
            </a:r>
            <a:r>
              <a:rPr lang="en-US" sz="2000" i="1" dirty="0">
                <a:solidFill>
                  <a:srgbClr val="C00000"/>
                </a:solidFill>
              </a:rPr>
              <a:t>representation invariants</a:t>
            </a:r>
            <a:r>
              <a:rPr lang="en-US" sz="2000" dirty="0"/>
              <a:t> of your data structures have been restored.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9C8A34-568B-4ED1-AF22-CAB03B71B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0D881-957A-7944-A8D0-1584E528B88F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C095B89-41F5-4BE0-80FF-E4BAC4F394C3}"/>
              </a:ext>
            </a:extLst>
          </p:cNvPr>
          <p:cNvSpPr txBox="1">
            <a:spLocks/>
          </p:cNvSpPr>
          <p:nvPr/>
        </p:nvSpPr>
        <p:spPr bwMode="auto">
          <a:xfrm>
            <a:off x="3689838" y="1562100"/>
            <a:ext cx="5181600" cy="480322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.Lucida Grande UI Regular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Wait( lock )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{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release the lock;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put the thread on the waiting list;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sleep;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wake when condition satisfied;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retake the lock;</a:t>
            </a:r>
          </a:p>
          <a:p>
            <a:r>
              <a:rPr lang="en-US" sz="18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sz="20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9744043-64E8-44AC-80DC-20279BDBBCB8}"/>
              </a:ext>
            </a:extLst>
          </p:cNvPr>
          <p:cNvSpPr/>
          <p:nvPr/>
        </p:nvSpPr>
        <p:spPr bwMode="auto">
          <a:xfrm>
            <a:off x="4000498" y="2209800"/>
            <a:ext cx="4648200" cy="1066800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3B61E5E-AFFE-CBCA-FE62-26996DAE8811}"/>
              </a:ext>
            </a:extLst>
          </p:cNvPr>
          <p:cNvSpPr/>
          <p:nvPr/>
        </p:nvSpPr>
        <p:spPr bwMode="auto">
          <a:xfrm>
            <a:off x="4000498" y="3276600"/>
            <a:ext cx="4648200" cy="647700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4819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 variables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458200" cy="4876800"/>
          </a:xfrm>
        </p:spPr>
        <p:txBody>
          <a:bodyPr/>
          <a:lstStyle/>
          <a:p>
            <a:pPr>
              <a:spcBef>
                <a:spcPts val="1500"/>
              </a:spcBef>
            </a:pPr>
            <a:r>
              <a:rPr lang="en-US" sz="2200" dirty="0">
                <a:solidFill>
                  <a:srgbClr val="0000FF"/>
                </a:solidFill>
              </a:rPr>
              <a:t>wait( mutex )</a:t>
            </a:r>
          </a:p>
          <a:p>
            <a:pPr lvl="1">
              <a:spcBef>
                <a:spcPts val="800"/>
              </a:spcBef>
            </a:pPr>
            <a:r>
              <a:rPr lang="en-US" sz="2200" dirty="0"/>
              <a:t>Atomically release lock, add thread to waiting list, sleep.</a:t>
            </a:r>
          </a:p>
          <a:p>
            <a:pPr lvl="1">
              <a:spcBef>
                <a:spcPts val="800"/>
              </a:spcBef>
            </a:pPr>
            <a:r>
              <a:rPr lang="en-US" sz="2200" dirty="0"/>
              <a:t>Thread must hold the lock when calling wait( ).</a:t>
            </a:r>
          </a:p>
          <a:p>
            <a:pPr lvl="1">
              <a:spcBef>
                <a:spcPts val="800"/>
              </a:spcBef>
            </a:pPr>
            <a:r>
              <a:rPr lang="en-US" sz="2200" dirty="0"/>
              <a:t>Must re-establish invariants before calling wait( ).</a:t>
            </a:r>
          </a:p>
          <a:p>
            <a:pPr>
              <a:spcBef>
                <a:spcPts val="1500"/>
              </a:spcBef>
            </a:pPr>
            <a:r>
              <a:rPr lang="en-US" sz="2200" dirty="0">
                <a:solidFill>
                  <a:srgbClr val="0000FF"/>
                </a:solidFill>
              </a:rPr>
              <a:t>signal( )</a:t>
            </a:r>
          </a:p>
          <a:p>
            <a:pPr lvl="1">
              <a:spcBef>
                <a:spcPts val="800"/>
              </a:spcBef>
            </a:pPr>
            <a:r>
              <a:rPr lang="en-US" sz="2200" dirty="0"/>
              <a:t>Wake up one thread waiting on this condition variable.</a:t>
            </a:r>
          </a:p>
          <a:p>
            <a:pPr>
              <a:spcBef>
                <a:spcPts val="1500"/>
              </a:spcBef>
            </a:pPr>
            <a:r>
              <a:rPr lang="en-US" sz="2200" dirty="0">
                <a:solidFill>
                  <a:srgbClr val="0000FF"/>
                </a:solidFill>
              </a:rPr>
              <a:t>broadcast( )</a:t>
            </a:r>
          </a:p>
          <a:p>
            <a:pPr lvl="1">
              <a:spcBef>
                <a:spcPts val="800"/>
              </a:spcBef>
            </a:pPr>
            <a:r>
              <a:rPr lang="en-US" sz="2200" dirty="0"/>
              <a:t>Wake up all threads waiting on this condition variable.</a:t>
            </a:r>
          </a:p>
          <a:p>
            <a:pPr>
              <a:spcBef>
                <a:spcPts val="1500"/>
              </a:spcBef>
            </a:pPr>
            <a:r>
              <a:rPr lang="en-US" sz="2200" dirty="0"/>
              <a:t>If no thread is waiting, signal and broadcast do nothing.</a:t>
            </a:r>
          </a:p>
          <a:p>
            <a:pPr>
              <a:spcBef>
                <a:spcPts val="1500"/>
              </a:spcBef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0D881-957A-7944-A8D0-1584E528B88F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27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6BCE0-E7DD-4EB8-80EC-17978A3CC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avoiding busy waiting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0DA4C-46E7-45CC-BC1E-5F32BF897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00200"/>
            <a:ext cx="2440840" cy="4419600"/>
          </a:xfrm>
        </p:spPr>
        <p:txBody>
          <a:bodyPr/>
          <a:lstStyle/>
          <a:p>
            <a:r>
              <a:rPr lang="en-US" sz="2000" dirty="0"/>
              <a:t>So, let’s rewrite these sections with a condition variable.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DDC711-D311-4A72-88C1-52C432EB6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0D881-957A-7944-A8D0-1584E528B88F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F389E17-4036-495F-BC25-C8F1981B5AE0}"/>
              </a:ext>
            </a:extLst>
          </p:cNvPr>
          <p:cNvSpPr txBox="1">
            <a:spLocks/>
          </p:cNvSpPr>
          <p:nvPr/>
        </p:nvSpPr>
        <p:spPr bwMode="auto">
          <a:xfrm>
            <a:off x="3352800" y="1298028"/>
            <a:ext cx="5486400" cy="51054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.Lucida Grande UI Regular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Enqueue()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lock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add new item to tail of queue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if (Dequeuer is waiting) {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take waiting dequeuer off waiting list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wake up dequeuer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unlock</a:t>
            </a:r>
          </a:p>
          <a:p>
            <a:endParaRPr lang="en-US" sz="1600" b="0" kern="0" dirty="0">
              <a:solidFill>
                <a:schemeClr val="tx1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Dequeue()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lock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if (queue is empty) {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add myself to waiting list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sleep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remove item from queue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unlock</a:t>
            </a:r>
          </a:p>
          <a:p>
            <a:endParaRPr lang="en-US" sz="1600" b="0" kern="0" dirty="0">
              <a:solidFill>
                <a:schemeClr val="tx1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24F2F5B-5C43-4364-BC69-AB3C45F792C9}"/>
              </a:ext>
            </a:extLst>
          </p:cNvPr>
          <p:cNvSpPr/>
          <p:nvPr/>
        </p:nvSpPr>
        <p:spPr bwMode="auto">
          <a:xfrm>
            <a:off x="3733800" y="2209800"/>
            <a:ext cx="4953000" cy="1219200"/>
          </a:xfrm>
          <a:prstGeom prst="roundRect">
            <a:avLst/>
          </a:prstGeom>
          <a:noFill/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7D92FF8-0865-4C1F-8C8E-A578B3C6FA72}"/>
              </a:ext>
            </a:extLst>
          </p:cNvPr>
          <p:cNvSpPr/>
          <p:nvPr/>
        </p:nvSpPr>
        <p:spPr bwMode="auto">
          <a:xfrm>
            <a:off x="3733800" y="4502834"/>
            <a:ext cx="4953000" cy="1219200"/>
          </a:xfrm>
          <a:prstGeom prst="roundRect">
            <a:avLst/>
          </a:prstGeom>
          <a:noFill/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stealth" w="med" len="lg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5388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0DA4C-46E7-45CC-BC1E-5F32BF897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044" y="601717"/>
            <a:ext cx="2344556" cy="4419600"/>
          </a:xfrm>
        </p:spPr>
        <p:txBody>
          <a:bodyPr/>
          <a:lstStyle/>
          <a:p>
            <a:pPr>
              <a:spcBef>
                <a:spcPts val="1500"/>
              </a:spcBef>
            </a:pPr>
            <a:r>
              <a:rPr lang="en-US" sz="2000" dirty="0"/>
              <a:t>We could give up the lock before sleeping, then retake when we wake up.</a:t>
            </a:r>
          </a:p>
          <a:p>
            <a:pPr>
              <a:spcBef>
                <a:spcPts val="1500"/>
              </a:spcBef>
            </a:pPr>
            <a:r>
              <a:rPr lang="en-US" sz="2000" dirty="0"/>
              <a:t>What is wrong with this code?</a:t>
            </a:r>
          </a:p>
          <a:p>
            <a:pPr>
              <a:spcBef>
                <a:spcPts val="1500"/>
              </a:spcBef>
            </a:pPr>
            <a:r>
              <a:rPr lang="en-US" sz="2000" dirty="0"/>
              <a:t>Another thread might beat us to it.  So must always recheck the condition.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DDC711-D311-4A72-88C1-52C432EB6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0D881-957A-7944-A8D0-1584E528B88F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F389E17-4036-495F-BC25-C8F1981B5AE0}"/>
              </a:ext>
            </a:extLst>
          </p:cNvPr>
          <p:cNvSpPr txBox="1">
            <a:spLocks/>
          </p:cNvSpPr>
          <p:nvPr/>
        </p:nvSpPr>
        <p:spPr bwMode="auto">
          <a:xfrm>
            <a:off x="3433692" y="609600"/>
            <a:ext cx="5486400" cy="5715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.Lucida Grande UI Regular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Enqueue()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lock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add new item to tail of queue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sz="1600" b="0" kern="0" dirty="0" err="1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cv.broadcast</a:t>
            </a:r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( lock )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unlock</a:t>
            </a:r>
          </a:p>
          <a:p>
            <a:endParaRPr lang="en-US" sz="1600" b="0" kern="0" dirty="0">
              <a:solidFill>
                <a:schemeClr val="tx1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Dequeue()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lock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if ( queue is empty )</a:t>
            </a:r>
            <a:b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</a:br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</a:t>
            </a:r>
            <a:r>
              <a:rPr lang="en-US" sz="1600" b="0" kern="0" dirty="0" err="1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cv.wait</a:t>
            </a:r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( lock )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remove item from queue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unlock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return the removed item</a:t>
            </a:r>
          </a:p>
          <a:p>
            <a:endParaRPr lang="en-US" sz="1600" b="0" kern="0" dirty="0">
              <a:solidFill>
                <a:schemeClr val="tx1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2434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0DA4C-46E7-45CC-BC1E-5F32BF897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609600"/>
            <a:ext cx="2344556" cy="4419600"/>
          </a:xfrm>
        </p:spPr>
        <p:txBody>
          <a:bodyPr/>
          <a:lstStyle/>
          <a:p>
            <a:pPr>
              <a:spcBef>
                <a:spcPts val="1500"/>
              </a:spcBef>
            </a:pPr>
            <a:r>
              <a:rPr lang="en-US" sz="2000" dirty="0"/>
              <a:t>To solve the race condition you must always, always check that the condition you hoped for is satisfied when you wake up by using a loop, not an if.</a:t>
            </a:r>
          </a:p>
          <a:p>
            <a:pPr>
              <a:spcBef>
                <a:spcPts val="1500"/>
              </a:spcBef>
            </a:pPr>
            <a:r>
              <a:rPr lang="en-US" sz="2000" dirty="0"/>
              <a:t>Another thread might beat us to 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DDC711-D311-4A72-88C1-52C432EB6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0D881-957A-7944-A8D0-1584E528B88F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F389E17-4036-495F-BC25-C8F1981B5AE0}"/>
              </a:ext>
            </a:extLst>
          </p:cNvPr>
          <p:cNvSpPr txBox="1">
            <a:spLocks/>
          </p:cNvSpPr>
          <p:nvPr/>
        </p:nvSpPr>
        <p:spPr bwMode="auto">
          <a:xfrm>
            <a:off x="3433692" y="609600"/>
            <a:ext cx="5486400" cy="5715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.Lucida Grande UI Regular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Enqueue()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lock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add new item to tail of queue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sz="1600" b="0" kern="0" dirty="0" err="1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cv.signal</a:t>
            </a:r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( lock )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unlock</a:t>
            </a:r>
          </a:p>
          <a:p>
            <a:endParaRPr lang="en-US" sz="1600" b="0" kern="0" dirty="0">
              <a:solidFill>
                <a:schemeClr val="tx1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Dequeue()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lock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while ( queue is empty )</a:t>
            </a:r>
            <a:b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</a:br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</a:t>
            </a:r>
            <a:r>
              <a:rPr lang="en-US" sz="1600" b="0" kern="0" dirty="0" err="1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cv.wait</a:t>
            </a:r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( lock )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remove item from queue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unlock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return the removed item</a:t>
            </a:r>
          </a:p>
          <a:p>
            <a:endParaRPr lang="en-US" sz="1600" b="0" kern="0" dirty="0">
              <a:solidFill>
                <a:schemeClr val="tx1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6239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0DA4C-46E7-45CC-BC1E-5F32BF897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609600"/>
            <a:ext cx="2344556" cy="4419600"/>
          </a:xfrm>
        </p:spPr>
        <p:txBody>
          <a:bodyPr/>
          <a:lstStyle/>
          <a:p>
            <a:pPr>
              <a:spcBef>
                <a:spcPts val="1500"/>
              </a:spcBef>
            </a:pPr>
            <a:r>
              <a:rPr lang="en-US" sz="2000" dirty="0"/>
              <a:t>Condition variables eliminate busy waiting and they free up the resource by releasing the lock while you’re waiting but promise you’ll get the lock back when wait returns.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DDC711-D311-4A72-88C1-52C432EB6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0D881-957A-7944-A8D0-1584E528B88F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F389E17-4036-495F-BC25-C8F1981B5AE0}"/>
              </a:ext>
            </a:extLst>
          </p:cNvPr>
          <p:cNvSpPr txBox="1">
            <a:spLocks/>
          </p:cNvSpPr>
          <p:nvPr/>
        </p:nvSpPr>
        <p:spPr bwMode="auto">
          <a:xfrm>
            <a:off x="3423532" y="641350"/>
            <a:ext cx="5486400" cy="5715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2800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.Lucida Grande UI Regular"/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accent2"/>
                </a:solidFill>
                <a:latin typeface="+mn-lt"/>
                <a:ea typeface="ＭＳ Ｐゴシック" charset="-128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charset="0"/>
              <a:buNone/>
              <a:defRPr sz="1600">
                <a:solidFill>
                  <a:schemeClr val="accent2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Monotype Sorts" pitchFamily="96" charset="2"/>
              <a:buChar char="l"/>
              <a:defRPr sz="1600"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Enqueue()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lock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add new item to tail of queue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sz="1600" b="0" kern="0" dirty="0" err="1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cv.signal</a:t>
            </a:r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( lock )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unlock</a:t>
            </a:r>
          </a:p>
          <a:p>
            <a:endParaRPr lang="en-US" sz="1600" b="0" kern="0" dirty="0">
              <a:solidFill>
                <a:schemeClr val="tx1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Dequeue()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lock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while ( queue is empty )</a:t>
            </a:r>
            <a:b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</a:br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</a:t>
            </a:r>
            <a:r>
              <a:rPr lang="en-US" sz="1600" b="0" kern="0" dirty="0" err="1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cv.wait</a:t>
            </a:r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( lock )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remove item from queue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unlock</a:t>
            </a:r>
          </a:p>
          <a:p>
            <a:r>
              <a:rPr lang="en-US" sz="1600" b="0" kern="0" dirty="0">
                <a:solidFill>
                  <a:schemeClr val="tx1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return the removed item</a:t>
            </a:r>
          </a:p>
          <a:p>
            <a:endParaRPr lang="en-US" sz="1600" b="0" kern="0" dirty="0">
              <a:solidFill>
                <a:schemeClr val="tx1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0992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88717-2B77-48FF-A537-9ADBA7003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spurious wakeups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FA6CD-F311-4F0A-A993-0F1B9D384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18920"/>
            <a:ext cx="8229600" cy="4525963"/>
          </a:xfrm>
        </p:spPr>
        <p:txBody>
          <a:bodyPr/>
          <a:lstStyle/>
          <a:p>
            <a:pPr>
              <a:spcBef>
                <a:spcPts val="1500"/>
              </a:spcBef>
            </a:pPr>
            <a:r>
              <a:rPr lang="en-US" sz="2400" dirty="0"/>
              <a:t>There’s clearly a race between when a cv is signaled and when you wake and another thread simply beating you to it.  That’s often called a “</a:t>
            </a:r>
            <a:r>
              <a:rPr lang="en-US" sz="2400" i="1" dirty="0">
                <a:solidFill>
                  <a:srgbClr val="C00000"/>
                </a:solidFill>
              </a:rPr>
              <a:t>stolen wakeup</a:t>
            </a:r>
            <a:r>
              <a:rPr lang="en-US" sz="2400" dirty="0"/>
              <a:t>”.</a:t>
            </a:r>
          </a:p>
          <a:p>
            <a:pPr>
              <a:spcBef>
                <a:spcPts val="1500"/>
              </a:spcBef>
            </a:pPr>
            <a:r>
              <a:rPr lang="en-US" sz="2400" dirty="0"/>
              <a:t>But the definition of a condition variable also allows wait to return </a:t>
            </a:r>
            <a:r>
              <a:rPr lang="en-US" sz="2400" i="1" dirty="0">
                <a:solidFill>
                  <a:srgbClr val="C00000"/>
                </a:solidFill>
              </a:rPr>
              <a:t>for no reason whatsoever</a:t>
            </a:r>
            <a:r>
              <a:rPr lang="en-US" sz="2400" dirty="0"/>
              <a:t>, even if never signaled, to allow implementation flexibility in dealing with error conditions and races inside the OS.  That’s called a “</a:t>
            </a:r>
            <a:r>
              <a:rPr lang="en-US" sz="2400" i="1" dirty="0">
                <a:solidFill>
                  <a:srgbClr val="C00000"/>
                </a:solidFill>
              </a:rPr>
              <a:t>spurious wakeup</a:t>
            </a:r>
            <a:r>
              <a:rPr lang="en-US" sz="2400" dirty="0"/>
              <a:t>”.</a:t>
            </a:r>
          </a:p>
          <a:p>
            <a:pPr>
              <a:spcBef>
                <a:spcPts val="1500"/>
              </a:spcBef>
            </a:pPr>
            <a:r>
              <a:rPr lang="en-US" sz="2400" dirty="0"/>
              <a:t>The argument is you were going to have to check the condition anyway.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7CC6E-7E5D-425F-8340-FA95454A8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0D881-957A-7944-A8D0-1584E528B88F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442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93DB63-14B4-EBA4-BF3D-ACBF07CD9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287FF0-C689-4BBE-A521-33516318EB96}"/>
              </a:ext>
            </a:extLst>
          </p:cNvPr>
          <p:cNvSpPr/>
          <p:nvPr/>
        </p:nvSpPr>
        <p:spPr>
          <a:xfrm>
            <a:off x="736916" y="1301670"/>
            <a:ext cx="788187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#include &lt;</a:t>
            </a:r>
            <a:r>
              <a:rPr lang="en-US" dirty="0" err="1">
                <a:latin typeface="Consolas" panose="020B0609020204030204" pitchFamily="49" charset="0"/>
              </a:rPr>
              <a:t>pthread.h</a:t>
            </a:r>
            <a:r>
              <a:rPr lang="en-US" dirty="0">
                <a:latin typeface="Consolas" panose="020B0609020204030204" pitchFamily="49" charset="0"/>
              </a:rPr>
              <a:t>&gt;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pthread_cond_t </a:t>
            </a:r>
            <a:r>
              <a:rPr lang="en-US" dirty="0" err="1">
                <a:latin typeface="Consolas" panose="020B0609020204030204" pitchFamily="49" charset="0"/>
              </a:rPr>
              <a:t>cond</a:t>
            </a:r>
            <a:r>
              <a:rPr lang="en-US" dirty="0">
                <a:latin typeface="Consolas" panose="020B0609020204030204" pitchFamily="49" charset="0"/>
              </a:rPr>
              <a:t> = PTHREAD_COND_INITIALIZER;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</a:rPr>
              <a:t>pthread_cond_signal</a:t>
            </a:r>
            <a:r>
              <a:rPr lang="en-US" dirty="0">
                <a:latin typeface="Consolas" panose="020B0609020204030204" pitchFamily="49" charset="0"/>
              </a:rPr>
              <a:t>(pthread_cond_t *</a:t>
            </a:r>
            <a:r>
              <a:rPr lang="en-US" dirty="0" err="1">
                <a:latin typeface="Consolas" panose="020B0609020204030204" pitchFamily="49" charset="0"/>
              </a:rPr>
              <a:t>cond</a:t>
            </a:r>
            <a:r>
              <a:rPr lang="en-US" dirty="0">
                <a:latin typeface="Consolas" panose="020B0609020204030204" pitchFamily="49" charset="0"/>
              </a:rPr>
              <a:t>);</a:t>
            </a:r>
          </a:p>
          <a:p>
            <a:r>
              <a:rPr lang="en-US" dirty="0">
                <a:latin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</a:rPr>
              <a:t>pthread_cond_broadcast</a:t>
            </a:r>
            <a:r>
              <a:rPr lang="en-US" dirty="0">
                <a:latin typeface="Consolas" panose="020B0609020204030204" pitchFamily="49" charset="0"/>
              </a:rPr>
              <a:t>(pthread_cond_t *</a:t>
            </a:r>
            <a:r>
              <a:rPr lang="en-US" dirty="0" err="1">
                <a:latin typeface="Consolas" panose="020B0609020204030204" pitchFamily="49" charset="0"/>
              </a:rPr>
              <a:t>cond</a:t>
            </a:r>
            <a:r>
              <a:rPr lang="en-US" dirty="0">
                <a:latin typeface="Consolas" panose="020B0609020204030204" pitchFamily="49" charset="0"/>
              </a:rPr>
              <a:t>);</a:t>
            </a:r>
          </a:p>
          <a:p>
            <a:r>
              <a:rPr lang="en-US" dirty="0">
                <a:latin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</a:rPr>
              <a:t>pthread_cond_wait</a:t>
            </a:r>
            <a:r>
              <a:rPr lang="en-US" dirty="0">
                <a:latin typeface="Consolas" panose="020B0609020204030204" pitchFamily="49" charset="0"/>
              </a:rPr>
              <a:t>(pthread_cond_t *</a:t>
            </a:r>
            <a:r>
              <a:rPr lang="en-US" dirty="0" err="1">
                <a:latin typeface="Consolas" panose="020B0609020204030204" pitchFamily="49" charset="0"/>
              </a:rPr>
              <a:t>cond</a:t>
            </a:r>
            <a:r>
              <a:rPr lang="en-US" dirty="0">
                <a:latin typeface="Consolas" panose="020B0609020204030204" pitchFamily="49" charset="0"/>
              </a:rPr>
              <a:t>,</a:t>
            </a:r>
          </a:p>
          <a:p>
            <a:r>
              <a:rPr lang="en-US" dirty="0">
                <a:latin typeface="Consolas" panose="020B0609020204030204" pitchFamily="49" charset="0"/>
              </a:rPr>
              <a:t>        pthread_mutex_t *mutex);</a:t>
            </a:r>
          </a:p>
          <a:p>
            <a:r>
              <a:rPr lang="en-US" dirty="0">
                <a:latin typeface="Consolas" panose="020B0609020204030204" pitchFamily="49" charset="0"/>
              </a:rPr>
              <a:t>int </a:t>
            </a:r>
            <a:r>
              <a:rPr lang="en-US" dirty="0" err="1">
                <a:latin typeface="Consolas" panose="020B0609020204030204" pitchFamily="49" charset="0"/>
              </a:rPr>
              <a:t>pthread_cond_destroy</a:t>
            </a:r>
            <a:r>
              <a:rPr lang="en-US" dirty="0">
                <a:latin typeface="Consolas" panose="020B0609020204030204" pitchFamily="49" charset="0"/>
              </a:rPr>
              <a:t>(pthread_cond_t *</a:t>
            </a:r>
            <a:r>
              <a:rPr lang="en-US" dirty="0" err="1">
                <a:latin typeface="Consolas" panose="020B0609020204030204" pitchFamily="49" charset="0"/>
              </a:rPr>
              <a:t>cond</a:t>
            </a:r>
            <a:r>
              <a:rPr lang="en-US" dirty="0">
                <a:latin typeface="Consolas" panose="020B0609020204030204" pitchFamily="49" charset="0"/>
              </a:rPr>
              <a:t>);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99F39-CEA2-A5A7-7EE0-4387966D9EB4}"/>
              </a:ext>
            </a:extLst>
          </p:cNvPr>
          <p:cNvSpPr txBox="1">
            <a:spLocks/>
          </p:cNvSpPr>
          <p:nvPr/>
        </p:nvSpPr>
        <p:spPr>
          <a:xfrm>
            <a:off x="736916" y="4219394"/>
            <a:ext cx="7746642" cy="231951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000"/>
              </a:spcBef>
              <a:buFont typeface="Arial" pitchFamily="34" charset="0"/>
              <a:buNone/>
            </a:pPr>
            <a:r>
              <a:rPr lang="en-US" sz="2000" dirty="0"/>
              <a:t>A condition variable allows threads to suspend execution until some predicate on shared data is satisfied.</a:t>
            </a:r>
          </a:p>
          <a:p>
            <a:pPr marL="0" indent="0">
              <a:spcBef>
                <a:spcPts val="1000"/>
              </a:spcBef>
              <a:buFont typeface="Arial" pitchFamily="34" charset="0"/>
              <a:buNone/>
            </a:pPr>
            <a:r>
              <a:rPr lang="en-US" sz="2000" dirty="0"/>
              <a:t>A condition variable must always be associated with a mutex, to avoid the race condition where a thread prepares to wait on a condition variable and another thread signals the condition just before the first thread actually waits on it.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86CFBD6-D6E0-0E3B-E3B2-2778ECDDA137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pthread condition variables</a:t>
            </a:r>
          </a:p>
        </p:txBody>
      </p:sp>
    </p:spTree>
    <p:extLst>
      <p:ext uri="{BB962C8B-B14F-4D97-AF65-F5344CB8AC3E}">
        <p14:creationId xmlns:p14="http://schemas.microsoft.com/office/powerpoint/2010/main" val="13237006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B2EF3-84D0-E139-F610-F770DEFBF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CB549-1494-5B64-E251-21E729A42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36A17-A535-C5DF-07BB-423542803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virtual memory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locks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RAII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multi-reader/single-writer locks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B9FB0-21C6-7C22-097C-BA3F0A2D4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6417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27BFB-A0BC-435B-A897-897B76A43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F22CC-159D-49EB-8425-343C02EDD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131820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1500"/>
              </a:spcBef>
              <a:buNone/>
            </a:pPr>
            <a:r>
              <a:rPr lang="en-US" sz="2000" dirty="0"/>
              <a:t>RAII = Resource Acquisition Is Initialization.</a:t>
            </a:r>
          </a:p>
          <a:p>
            <a:pPr marL="0" indent="0">
              <a:spcBef>
                <a:spcPts val="1500"/>
              </a:spcBef>
              <a:buNone/>
            </a:pPr>
            <a:r>
              <a:rPr lang="en-US" sz="2000" dirty="0"/>
              <a:t>Basic idea: Define a class with a constructor that acquires any lock you need.  The destructor frees the lock.</a:t>
            </a:r>
          </a:p>
          <a:p>
            <a:pPr marL="0" indent="0">
              <a:spcBef>
                <a:spcPts val="1500"/>
              </a:spcBef>
              <a:buNone/>
            </a:pPr>
            <a:r>
              <a:rPr lang="en-US" sz="2000" dirty="0"/>
              <a:t>Takes advantage of the C++ guarantee that the destructor will always run, even if a C++ exception is thrown that causes the block to exit.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35C60-D723-49DF-B873-8B65B9284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82B7C4-4835-3FE5-51C1-E82CD005A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6225" y="1600200"/>
            <a:ext cx="4263988" cy="32008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// Usage.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// Create the mutex.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pthread_mutex_t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mutex;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74531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pthread_mutex_init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 &amp;mutex, 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nullptr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solidFill>
                <a:srgbClr val="000000"/>
              </a:solidFill>
              <a:latin typeface="Consolas" panose="020B06090202040302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// Lock when needed.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8F08C4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( 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needLock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CriticalSection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lock( &amp;mutex 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// do something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// Lock released automatically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}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57173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19410D-714C-4672-A230-7AF0709FA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28F78B-74C1-4964-9E6C-077567F36659}"/>
              </a:ext>
            </a:extLst>
          </p:cNvPr>
          <p:cNvSpPr txBox="1"/>
          <p:nvPr/>
        </p:nvSpPr>
        <p:spPr>
          <a:xfrm>
            <a:off x="102973" y="299586"/>
            <a:ext cx="4024184" cy="6074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80808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400" dirty="0">
                <a:solidFill>
                  <a:srgbClr val="E21F1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pthread.h</a:t>
            </a:r>
            <a:r>
              <a:rPr lang="en-US" sz="1400" dirty="0">
                <a:solidFill>
                  <a:srgbClr val="E21F1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80808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400" dirty="0">
                <a:solidFill>
                  <a:srgbClr val="E21F1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cassert</a:t>
            </a:r>
            <a:r>
              <a:rPr lang="en-US" sz="1400" dirty="0">
                <a:solidFill>
                  <a:srgbClr val="E21F1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400" dirty="0" err="1">
                <a:solidFill>
                  <a:srgbClr val="2B91A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CriticalSection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{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</a:t>
            </a:r>
            <a:r>
              <a:rPr lang="en-US" sz="14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private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: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</a:t>
            </a:r>
            <a:r>
              <a:rPr lang="en-US" sz="14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bool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locked;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</a:t>
            </a:r>
            <a:r>
              <a:rPr lang="en-US" sz="14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pthread_mutex_t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*mutex;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</a:t>
            </a:r>
            <a:r>
              <a:rPr lang="en-US" sz="14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: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</a:t>
            </a: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// Take the lock.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</a:t>
            </a:r>
            <a:r>
              <a:rPr lang="en-US" sz="14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400" dirty="0">
                <a:solidFill>
                  <a:srgbClr val="74531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Take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 )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 {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assert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 !locked );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 </a:t>
            </a:r>
            <a:r>
              <a:rPr lang="en-US" sz="14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pthread_mutex_lock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 mutex );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 locked = </a:t>
            </a:r>
            <a:r>
              <a:rPr lang="en-US" sz="14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 }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</a:t>
            </a:r>
            <a:r>
              <a:rPr lang="en-US" sz="1400" dirty="0">
                <a:solidFill>
                  <a:srgbClr val="008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// Release the lock.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</a:t>
            </a:r>
            <a:r>
              <a:rPr lang="en-US" sz="14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en-US" sz="1400" dirty="0">
                <a:solidFill>
                  <a:srgbClr val="74531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Release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 )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 {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 </a:t>
            </a:r>
            <a:r>
              <a:rPr lang="en-US" sz="1400" dirty="0">
                <a:solidFill>
                  <a:srgbClr val="8A1B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assert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 locked );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 </a:t>
            </a:r>
            <a:r>
              <a:rPr lang="en-US" sz="14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pthread_mutex_unlock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 mutex );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 locked = </a:t>
            </a:r>
            <a:r>
              <a:rPr lang="en-US" sz="14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false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 }</a:t>
            </a:r>
            <a:endParaRPr lang="en-US" sz="1400" dirty="0">
              <a:effectLst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32D91E-7A30-4E08-93D3-37C140D4806D}"/>
              </a:ext>
            </a:extLst>
          </p:cNvPr>
          <p:cNvSpPr txBox="1"/>
          <p:nvPr/>
        </p:nvSpPr>
        <p:spPr>
          <a:xfrm>
            <a:off x="3868283" y="977766"/>
            <a:ext cx="5012724" cy="3538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// Constructor takes the lock.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74531F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CriticalSection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 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pthread_mutex_t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*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mutex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) 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        locked(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false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), mutex(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mutex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 {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4531F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Take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 );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 }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// Destructor releases the lock.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4531F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~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74531F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CriticalSection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 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pthread_mutex_t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*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mutex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 {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8F08C4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( locked 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   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4531F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Release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 );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 }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         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 };</a:t>
            </a:r>
            <a:endParaRPr lang="en-US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3227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F808F-F92F-5444-9593-F43A3691B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84440-4125-A960-9C21-8706B1FBA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20AB1-E3EF-1D7D-3553-06D84204E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virtual memory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locks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RAII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multi-reader/single-writer locks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3E8E27-A088-27D3-C3FA-0A00634EB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533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FD45E-71A5-4BDE-8191-1897E8804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9689D-41AD-40D6-BCC6-6E7341448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000" dirty="0"/>
              <a:t>You have object in memory you would like to share between threads.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000" dirty="0"/>
              <a:t>It doesn’t change very often but it gets read a lot.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000" dirty="0"/>
              <a:t>Lots of threads can share access that object if they’re all just reading it.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000" dirty="0"/>
              <a:t>But if any thread wants to write to it, it must lock out all the other threads while it does that.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014DBE-0671-4ECB-AD74-5EF11E1FB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624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4505B-47F6-4C89-89E1-96187DF26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multi-reader / single-writer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4DF6C-7074-453D-BC27-DD670000C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7820"/>
            <a:ext cx="8229600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000" dirty="0"/>
              <a:t>It shows up on whiteboard interviews.</a:t>
            </a:r>
          </a:p>
          <a:p>
            <a:pPr marL="457200" indent="-457200">
              <a:spcBef>
                <a:spcPts val="1600"/>
              </a:spcBef>
              <a:buFont typeface="+mj-lt"/>
              <a:buAutoNum type="arabicPeriod"/>
            </a:pPr>
            <a:r>
              <a:rPr lang="en-US" sz="2000" dirty="0"/>
              <a:t>We’ll assume some simple mutex and signaling facilities mapped to the OS.</a:t>
            </a:r>
          </a:p>
          <a:p>
            <a:pPr marL="457200" indent="-457200">
              <a:spcBef>
                <a:spcPts val="1600"/>
              </a:spcBef>
              <a:buFont typeface="+mj-lt"/>
              <a:buAutoNum type="arabicPeriod"/>
            </a:pPr>
            <a:r>
              <a:rPr lang="en-US" sz="2000" dirty="0"/>
              <a:t>I’ll give you a chance to invent your own solution.</a:t>
            </a:r>
          </a:p>
          <a:p>
            <a:pPr marL="457200" indent="-457200">
              <a:spcBef>
                <a:spcPts val="1600"/>
              </a:spcBef>
              <a:buFont typeface="+mj-lt"/>
              <a:buAutoNum type="arabicPeriod"/>
            </a:pPr>
            <a:r>
              <a:rPr lang="en-US" sz="2000" dirty="0"/>
              <a:t>I’ll show you some known solutions.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BA860-5677-4FEE-87F9-233B9C6B0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3480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A4E3F1-8153-43B6-856D-A1D403DA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949CD8-7158-4C6B-88BD-0A2638E3E690}"/>
              </a:ext>
            </a:extLst>
          </p:cNvPr>
          <p:cNvSpPr/>
          <p:nvPr/>
        </p:nvSpPr>
        <p:spPr>
          <a:xfrm>
            <a:off x="587827" y="458956"/>
            <a:ext cx="7336971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Assume some basic Mutex and Signal mechanisms provided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by the OS that we might wrapper as follows.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Mutex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... a handle from the OS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Simple mutual exclusion.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Take(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Release(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Mutex(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~Mutex(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};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150635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EDCB21-ECBD-4BFD-86C9-304EB0152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88D2A8-87C1-4B2C-A3C8-22C6DBF5C0EE}"/>
              </a:ext>
            </a:extLst>
          </p:cNvPr>
          <p:cNvSpPr/>
          <p:nvPr/>
        </p:nvSpPr>
        <p:spPr>
          <a:xfrm>
            <a:off x="587827" y="458956"/>
            <a:ext cx="7032173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Signal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... a handle from the OS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Simple signaling mechanism that can be set (true)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reset (false).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Wait for the signal to be set.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If it's not set, you sleep until it is.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Waiting for signal to be set does not reset it.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Other waiting threads will also wake up so long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as the signal remains set.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Wait( 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Set or reset it.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Set(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Reset( 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Signal(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initialState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~Signal(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};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154732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714744-2579-4A58-9D42-85A7BAE7C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B1076E-4242-44DD-A2CB-09D3DA386A67}"/>
              </a:ext>
            </a:extLst>
          </p:cNvPr>
          <p:cNvSpPr/>
          <p:nvPr/>
        </p:nvSpPr>
        <p:spPr>
          <a:xfrm>
            <a:off x="587827" y="461456"/>
            <a:ext cx="772885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Here is the multiple reader / single writer interface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to be built.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SharedReader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ReadLock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 = 0;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ReleaseReadLock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 = 0;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WriteLock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 = 0;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ReleaseWriteLock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 = 0;      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};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41312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AB6B07-CF15-4712-B0F0-5BCE81226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AB9A0D-1364-4396-ADDC-77754A8AA23E}"/>
              </a:ext>
            </a:extLst>
          </p:cNvPr>
          <p:cNvSpPr/>
          <p:nvPr/>
        </p:nvSpPr>
        <p:spPr>
          <a:xfrm>
            <a:off x="3919491" y="623799"/>
            <a:ext cx="51357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B91AF"/>
                </a:solidFill>
                <a:latin typeface="Consolas" panose="020B0609020204030204" pitchFamily="49" charset="0"/>
              </a:rPr>
              <a:t>SharedReader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ReadLock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 ) = 0;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ReleaseReadLock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 ) = 0;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WriteLock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 ) = 0;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ReleaseWriteLock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 ) = 0;      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};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CA0B5-3F77-4C94-9A44-0C84D908B2E6}"/>
              </a:ext>
            </a:extLst>
          </p:cNvPr>
          <p:cNvSpPr/>
          <p:nvPr/>
        </p:nvSpPr>
        <p:spPr>
          <a:xfrm>
            <a:off x="501587" y="623799"/>
            <a:ext cx="555298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latin typeface="Consolas" panose="020B0609020204030204" pitchFamily="49" charset="0"/>
              </a:rPr>
              <a:t>Mutex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   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Take( );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Release( );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Mutex( );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~Mutex( );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};</a:t>
            </a: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2B91AF"/>
                </a:solidFill>
                <a:latin typeface="Consolas" panose="020B0609020204030204" pitchFamily="49" charset="0"/>
              </a:rPr>
              <a:t>Signal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   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Wait( );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Set( );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Reset( );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Signal(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808080"/>
                </a:solidFill>
                <a:latin typeface="Consolas" panose="020B0609020204030204" pitchFamily="49" charset="0"/>
              </a:rPr>
              <a:t>initialState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~Signal( );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};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9989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CB0A2A2-39E9-4D58-A88B-C09CFBF4D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85C595-B1B6-450B-8EAD-7C98658A3943}"/>
              </a:ext>
            </a:extLst>
          </p:cNvPr>
          <p:cNvSpPr/>
          <p:nvPr/>
        </p:nvSpPr>
        <p:spPr>
          <a:xfrm>
            <a:off x="587827" y="461456"/>
            <a:ext cx="745671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This is the lock I created for my C shell in 1987,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rewritten in modern C++ with OS abstractions.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Assumes contention is low enough that writers are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not starved (which was true in my C shell.)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Requires readers to take and immediately release a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single lock to acquire or free the resource.   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Writers simply take the lock to acquire and release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to free. 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1979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31D9BD-3644-46F9-9DC7-5C7935869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092756-6340-4482-B5CE-843258600FB9}"/>
              </a:ext>
            </a:extLst>
          </p:cNvPr>
          <p:cNvSpPr/>
          <p:nvPr/>
        </p:nvSpPr>
        <p:spPr>
          <a:xfrm>
            <a:off x="705446" y="227390"/>
            <a:ext cx="7023411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HamiltonLock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SharedReader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Mutex to control access to the number of readers.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Mutex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Signal when then number of readers goes to zero.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Signal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zeroReaders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Current number of readers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readers;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ReadLock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m.Take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readers++;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zeroReaders.Reset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m.Release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ReleaseReadLock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m.Take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(--readers == 0)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zeroReaders.Set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m.Release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917251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E0E2C4-7632-4AD5-B12E-ADEAFA149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FCB834-E7EA-4548-8D9D-44E7C5BB07DC}"/>
              </a:ext>
            </a:extLst>
          </p:cNvPr>
          <p:cNvSpPr/>
          <p:nvPr/>
        </p:nvSpPr>
        <p:spPr>
          <a:xfrm>
            <a:off x="511629" y="568129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WriteLock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m.Take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 readers == 0 )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m.Release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zeroReaders.Wait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ReleaseWriteLock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m.Release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826995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70ABB1-74A0-4223-AB73-3BAE35138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23F0D1-FAE7-4559-AF0C-FFEA0A2F04CC}"/>
              </a:ext>
            </a:extLst>
          </p:cNvPr>
          <p:cNvSpPr/>
          <p:nvPr/>
        </p:nvSpPr>
        <p:spPr>
          <a:xfrm>
            <a:off x="805542" y="1443841"/>
            <a:ext cx="8022771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ReleaseWriteLock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m.Release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HamiltonLock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 : readers( 0 ),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zeroReaders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~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HamiltonLock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};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214394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1C1486-334F-4780-B0DD-D992F0FCB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96C8AE-FCF2-4DB2-98EE-CF1BDC4A520C}"/>
              </a:ext>
            </a:extLst>
          </p:cNvPr>
          <p:cNvSpPr/>
          <p:nvPr/>
        </p:nvSpPr>
        <p:spPr>
          <a:xfrm>
            <a:off x="642257" y="805543"/>
            <a:ext cx="7728857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This is a variant on my lock created by Jordan Zimmerman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in 1999 that mitigates writer starvation by preventing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new readers from entering if there is a writer waiting.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Readers take and release two locks to acquire.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Writers take two locks and release one to acquire.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7553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88D7AE-1894-4D55-9368-DF31686D2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9D1AD8-1DAA-465D-AC3A-C266FD69E2E0}"/>
              </a:ext>
            </a:extLst>
          </p:cNvPr>
          <p:cNvSpPr/>
          <p:nvPr/>
        </p:nvSpPr>
        <p:spPr>
          <a:xfrm>
            <a:off x="424543" y="473305"/>
            <a:ext cx="8011886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ZimmermanLock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SharedReadInterface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Mutex to control access to the number of readers.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Mutex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Mutex added to prevent new readers from entering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when writers are waiting.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Mutex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readlock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Signal when then number of readers goes to zero.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Signal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zeroReaders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Current number of readers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readers;</a:t>
            </a:r>
          </a:p>
        </p:txBody>
      </p:sp>
    </p:spTree>
    <p:extLst>
      <p:ext uri="{BB962C8B-B14F-4D97-AF65-F5344CB8AC3E}">
        <p14:creationId xmlns:p14="http://schemas.microsoft.com/office/powerpoint/2010/main" val="33391156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366737-C380-47AF-8A5A-31175E01A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ED12A3-E895-4CE4-AB9D-544EB216C990}"/>
              </a:ext>
            </a:extLst>
          </p:cNvPr>
          <p:cNvSpPr/>
          <p:nvPr/>
        </p:nvSpPr>
        <p:spPr>
          <a:xfrm>
            <a:off x="653142" y="348573"/>
            <a:ext cx="653142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ReadLock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readlock.Take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m.Take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readers++;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zeroReaders.Reset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m.Release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readlock.Release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ReleaseReadLock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m.Take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 --readers == 0 )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zeroReaders.Set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m.Release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</p:txBody>
      </p:sp>
    </p:spTree>
    <p:extLst>
      <p:ext uri="{BB962C8B-B14F-4D97-AF65-F5344CB8AC3E}">
        <p14:creationId xmlns:p14="http://schemas.microsoft.com/office/powerpoint/2010/main" val="18349760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3625F4-259B-412C-8C5E-753F77D91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AE4549-F757-4DE0-8D46-85CFA15487C3}"/>
              </a:ext>
            </a:extLst>
          </p:cNvPr>
          <p:cNvSpPr/>
          <p:nvPr/>
        </p:nvSpPr>
        <p:spPr>
          <a:xfrm>
            <a:off x="391886" y="595929"/>
            <a:ext cx="4572000" cy="46474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WriteLock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readlock.Take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m.Take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 readers == 0 )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m.Release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zeroReaders.Wait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readlock.Release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ReleaseWriteLock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m.Release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899528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BCD7B6-5C7F-491C-A071-A156CCF48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23ADB6-DCB2-475D-B497-BF3B5BCD15D5}"/>
              </a:ext>
            </a:extLst>
          </p:cNvPr>
          <p:cNvSpPr/>
          <p:nvPr/>
        </p:nvSpPr>
        <p:spPr>
          <a:xfrm>
            <a:off x="489857" y="1088572"/>
            <a:ext cx="75438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ZimmermanLock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 : readers( 0 ),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zeroReaders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~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ZimmermanLock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};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893442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16E488-BCCB-415F-91F4-36A89C8C8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38A050-274D-442B-B51C-934671D9D58F}"/>
              </a:ext>
            </a:extLst>
          </p:cNvPr>
          <p:cNvSpPr/>
          <p:nvPr/>
        </p:nvSpPr>
        <p:spPr>
          <a:xfrm>
            <a:off x="1077686" y="680810"/>
            <a:ext cx="6629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The 1997 GNU shared reader lock using 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cthreads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and conditions rewritten as a modern C++ class.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This lock refuses new readers if writers are waiting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but requires both readers and writers to take two locks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and immediately release one to acquire.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GNULock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SharedReader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Mutex master;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Condition wakeup;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readers,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writersWaiting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readersWaiting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60569658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10E7D9-5F47-478B-B9B2-7AE1D8411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26DD6F-20A9-4142-8E8B-722A12A381C1}"/>
              </a:ext>
            </a:extLst>
          </p:cNvPr>
          <p:cNvSpPr/>
          <p:nvPr/>
        </p:nvSpPr>
        <p:spPr>
          <a:xfrm>
            <a:off x="533400" y="136525"/>
            <a:ext cx="740228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ReadLock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master.Take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 reader == -1 ||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writersWaiting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readersWaiting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do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ConditionWait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wakeup, master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(; readers == -1 ||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writersWaiting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reader++;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master.Release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510660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529A14-6AE0-4C2A-94C4-D4282F57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6E7EF9-C1E3-48FF-A957-7C1E5DE1E67A}"/>
              </a:ext>
            </a:extLst>
          </p:cNvPr>
          <p:cNvSpPr/>
          <p:nvPr/>
        </p:nvSpPr>
        <p:spPr>
          <a:xfrm>
            <a:off x="538843" y="243732"/>
            <a:ext cx="806631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WriteLock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master.Take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 readers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writersWaiting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do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Condition wait, atomically giving up the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mutex and waiting for wakeup signal, then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atomically taking the mutex.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ConditionWait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wakeup, master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}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 readers == -1 ||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writersWaiting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readersWaiting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--;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readers++;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master.Release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</p:txBody>
      </p:sp>
    </p:spTree>
    <p:extLst>
      <p:ext uri="{BB962C8B-B14F-4D97-AF65-F5344CB8AC3E}">
        <p14:creationId xmlns:p14="http://schemas.microsoft.com/office/powerpoint/2010/main" val="8110990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A53FE2-63E4-4762-AA9B-F3980D89C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13860F-28BF-429C-B1C1-16F071359B8B}"/>
              </a:ext>
            </a:extLst>
          </p:cNvPr>
          <p:cNvSpPr/>
          <p:nvPr/>
        </p:nvSpPr>
        <p:spPr>
          <a:xfrm>
            <a:off x="478971" y="228162"/>
            <a:ext cx="714102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ReleaseReadLock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master.Take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readers--;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readersWaiting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||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writersWaiting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Broadcast the wakeup signal.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ConditionBroadcast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wakeup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master.Release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ReleaseWriteLock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master.Take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readers = 0;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readersWaiting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||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writersWaiting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Broadcast the wakeup signal.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ConditionBroadcast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wakeup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master.Release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</p:txBody>
      </p:sp>
    </p:spTree>
    <p:extLst>
      <p:ext uri="{BB962C8B-B14F-4D97-AF65-F5344CB8AC3E}">
        <p14:creationId xmlns:p14="http://schemas.microsoft.com/office/powerpoint/2010/main" val="10978189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6F21FA-130D-442A-908E-1FCC80137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1BD2CC-5B5D-4608-8077-02EBAC69F2B4}"/>
              </a:ext>
            </a:extLst>
          </p:cNvPr>
          <p:cNvSpPr/>
          <p:nvPr/>
        </p:nvSpPr>
        <p:spPr>
          <a:xfrm>
            <a:off x="391886" y="707571"/>
            <a:ext cx="7086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GNULock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 ) : readers( 0 ),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readersWaiting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( 0 ),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writersWaiting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( 0 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~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GNULock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};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518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17879</TotalTime>
  <Words>5474</Words>
  <Application>Microsoft Office PowerPoint</Application>
  <PresentationFormat>On-screen Show (4:3)</PresentationFormat>
  <Paragraphs>1097</Paragraphs>
  <Slides>69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5" baseType="lpstr">
      <vt:lpstr>Arial</vt:lpstr>
      <vt:lpstr>Calibri</vt:lpstr>
      <vt:lpstr>Consolas</vt:lpstr>
      <vt:lpstr>Verdana</vt:lpstr>
      <vt:lpstr>Wingdings</vt:lpstr>
      <vt:lpstr>Office Theme</vt:lpstr>
      <vt:lpstr>EECS 498 System Design of a Search Engine Winter 2026 Lecture 9:  Locks and condition variables</vt:lpstr>
      <vt:lpstr>agenda</vt:lpstr>
      <vt:lpstr>agenda</vt:lpstr>
      <vt:lpstr>details</vt:lpstr>
      <vt:lpstr>agenda</vt:lpstr>
      <vt:lpstr>locks</vt:lpstr>
      <vt:lpstr>locks</vt:lpstr>
      <vt:lpstr>atomic operations</vt:lpstr>
      <vt:lpstr>atomic operations</vt:lpstr>
      <vt:lpstr>example</vt:lpstr>
      <vt:lpstr>debugging multi-threaded programs</vt:lpstr>
      <vt:lpstr>synchronization</vt:lpstr>
      <vt:lpstr>synchronization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fine-grained locking</vt:lpstr>
      <vt:lpstr>Fine-grained locking</vt:lpstr>
      <vt:lpstr>locks on Linux</vt:lpstr>
      <vt:lpstr>PowerPoint Presentation</vt:lpstr>
      <vt:lpstr>PowerPoint Presentation</vt:lpstr>
      <vt:lpstr>agenda</vt:lpstr>
      <vt:lpstr>Ordering constraints</vt:lpstr>
      <vt:lpstr>Ordering constraints</vt:lpstr>
      <vt:lpstr>Avoiding busy waiting</vt:lpstr>
      <vt:lpstr>Avoiding busy waiting</vt:lpstr>
      <vt:lpstr>PowerPoint Presentation</vt:lpstr>
      <vt:lpstr>two types of synchronization</vt:lpstr>
      <vt:lpstr>condition variables</vt:lpstr>
      <vt:lpstr>condition variables</vt:lpstr>
      <vt:lpstr>condition variables</vt:lpstr>
      <vt:lpstr>condition variables</vt:lpstr>
      <vt:lpstr>condition variables interface</vt:lpstr>
      <vt:lpstr>avoiding busy waiting</vt:lpstr>
      <vt:lpstr>PowerPoint Presentation</vt:lpstr>
      <vt:lpstr>PowerPoint Presentation</vt:lpstr>
      <vt:lpstr>PowerPoint Presentation</vt:lpstr>
      <vt:lpstr>spurious wakeups</vt:lpstr>
      <vt:lpstr>PowerPoint Presentation</vt:lpstr>
      <vt:lpstr>agenda</vt:lpstr>
      <vt:lpstr>RAII</vt:lpstr>
      <vt:lpstr>PowerPoint Presentation</vt:lpstr>
      <vt:lpstr>agenda</vt:lpstr>
      <vt:lpstr>basic problem</vt:lpstr>
      <vt:lpstr>multi-reader / single-writer problem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09 Locks and condition variables</dc:title>
  <dc:creator>Nicole Hamilton</dc:creator>
  <cp:lastModifiedBy>Nicole Hamilton</cp:lastModifiedBy>
  <cp:revision>781</cp:revision>
  <dcterms:created xsi:type="dcterms:W3CDTF">2014-10-28T21:56:04Z</dcterms:created>
  <dcterms:modified xsi:type="dcterms:W3CDTF">2026-10-13T23:20:52Z</dcterms:modified>
</cp:coreProperties>
</file>